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5"/>
  </p:notesMasterIdLst>
  <p:sldIdLst>
    <p:sldId id="302" r:id="rId2"/>
    <p:sldId id="259" r:id="rId3"/>
    <p:sldId id="291" r:id="rId4"/>
    <p:sldId id="303" r:id="rId5"/>
    <p:sldId id="319" r:id="rId6"/>
    <p:sldId id="504" r:id="rId7"/>
    <p:sldId id="320" r:id="rId8"/>
    <p:sldId id="305" r:id="rId9"/>
    <p:sldId id="306" r:id="rId10"/>
    <p:sldId id="258" r:id="rId11"/>
    <p:sldId id="307" r:id="rId12"/>
    <p:sldId id="505" r:id="rId13"/>
    <p:sldId id="345" r:id="rId14"/>
    <p:sldId id="506" r:id="rId15"/>
    <p:sldId id="344" r:id="rId16"/>
    <p:sldId id="294" r:id="rId17"/>
    <p:sldId id="479" r:id="rId18"/>
    <p:sldId id="507" r:id="rId19"/>
    <p:sldId id="285" r:id="rId20"/>
    <p:sldId id="260" r:id="rId21"/>
    <p:sldId id="501" r:id="rId22"/>
    <p:sldId id="346" r:id="rId23"/>
    <p:sldId id="498" r:id="rId24"/>
    <p:sldId id="509" r:id="rId25"/>
    <p:sldId id="351" r:id="rId26"/>
    <p:sldId id="275" r:id="rId27"/>
    <p:sldId id="508" r:id="rId28"/>
    <p:sldId id="510" r:id="rId29"/>
    <p:sldId id="296" r:id="rId30"/>
    <p:sldId id="270" r:id="rId31"/>
    <p:sldId id="477" r:id="rId32"/>
    <p:sldId id="271" r:id="rId33"/>
    <p:sldId id="29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1" autoAdjust="0"/>
    <p:restoredTop sz="80730" autoAdjust="0"/>
  </p:normalViewPr>
  <p:slideViewPr>
    <p:cSldViewPr snapToGrid="0">
      <p:cViewPr varScale="1">
        <p:scale>
          <a:sx n="56" d="100"/>
          <a:sy n="56" d="100"/>
        </p:scale>
        <p:origin x="92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185853-F9B9-4089-A647-2752D29FF2D5}" type="doc">
      <dgm:prSet loTypeId="urn:microsoft.com/office/officeart/2005/8/layout/hProcess9" loCatId="process" qsTypeId="urn:microsoft.com/office/officeart/2005/8/quickstyle/simple5" qsCatId="simple" csTypeId="urn:microsoft.com/office/officeart/2005/8/colors/colorful5" csCatId="colorful" phldr="1"/>
      <dgm:spPr/>
      <dgm:t>
        <a:bodyPr/>
        <a:lstStyle/>
        <a:p>
          <a:endParaRPr lang="en-US"/>
        </a:p>
      </dgm:t>
    </dgm:pt>
    <dgm:pt modelId="{76C5479F-CF34-4EBC-BCB9-7BFC67FB47A7}">
      <dgm:prSet phldrT="[Text]" custT="1"/>
      <dgm:spPr/>
      <dgm:t>
        <a:bodyPr anchor="ctr"/>
        <a:lstStyle/>
        <a:p>
          <a:pPr algn="ctr">
            <a:buNone/>
          </a:pPr>
          <a:r>
            <a:rPr lang="en-US" sz="2400" b="1" dirty="0">
              <a:solidFill>
                <a:srgbClr val="C00000"/>
              </a:solidFill>
              <a:latin typeface="Abadi" panose="020B0604020104020204" pitchFamily="34" charset="0"/>
            </a:rPr>
            <a:t>Local Emergency First</a:t>
          </a:r>
        </a:p>
        <a:p>
          <a:pPr algn="ctr">
            <a:buNone/>
          </a:pPr>
          <a:r>
            <a:rPr lang="en-US" sz="2400" b="1" dirty="0">
              <a:latin typeface="Abadi" panose="020B0604020104020204" pitchFamily="34" charset="0"/>
            </a:rPr>
            <a:t>County Responsibility to Respond</a:t>
          </a:r>
        </a:p>
      </dgm:t>
    </dgm:pt>
    <dgm:pt modelId="{E9D9EEF3-BC81-4209-9108-E54AE5C88FED}" type="parTrans" cxnId="{5EB966AE-FE86-4E6A-ACA3-B8514A421663}">
      <dgm:prSet/>
      <dgm:spPr/>
      <dgm:t>
        <a:bodyPr/>
        <a:lstStyle/>
        <a:p>
          <a:endParaRPr lang="en-US"/>
        </a:p>
      </dgm:t>
    </dgm:pt>
    <dgm:pt modelId="{6658AFB5-E586-4C01-8CD2-47A853071884}" type="sibTrans" cxnId="{5EB966AE-FE86-4E6A-ACA3-B8514A421663}">
      <dgm:prSet/>
      <dgm:spPr/>
      <dgm:t>
        <a:bodyPr/>
        <a:lstStyle/>
        <a:p>
          <a:endParaRPr lang="en-US"/>
        </a:p>
      </dgm:t>
    </dgm:pt>
    <dgm:pt modelId="{468FF333-CD72-43BF-84A6-7C59AB615FC1}">
      <dgm:prSet phldrT="[Text]" custT="1"/>
      <dgm:spPr/>
      <dgm:t>
        <a:bodyPr anchor="ctr"/>
        <a:lstStyle/>
        <a:p>
          <a:pPr algn="ctr"/>
          <a:r>
            <a:rPr lang="en-US" sz="2400" b="1" dirty="0">
              <a:latin typeface="Abadi" panose="020B0604020104020204" pitchFamily="34" charset="0"/>
            </a:rPr>
            <a:t>County EM requests assistance from the SEOC</a:t>
          </a:r>
        </a:p>
      </dgm:t>
    </dgm:pt>
    <dgm:pt modelId="{AC2B5FD1-51B5-4AAA-91BC-A5571BE8D554}" type="parTrans" cxnId="{93E22B1C-7683-4C00-8E22-57BD0BFF3572}">
      <dgm:prSet/>
      <dgm:spPr/>
      <dgm:t>
        <a:bodyPr/>
        <a:lstStyle/>
        <a:p>
          <a:endParaRPr lang="en-US"/>
        </a:p>
      </dgm:t>
    </dgm:pt>
    <dgm:pt modelId="{29513C50-0735-4118-87D3-DD18DB97474A}" type="sibTrans" cxnId="{93E22B1C-7683-4C00-8E22-57BD0BFF3572}">
      <dgm:prSet/>
      <dgm:spPr/>
      <dgm:t>
        <a:bodyPr/>
        <a:lstStyle/>
        <a:p>
          <a:endParaRPr lang="en-US"/>
        </a:p>
      </dgm:t>
    </dgm:pt>
    <dgm:pt modelId="{3DA98E3B-4B0B-460A-BB7C-40DA54FC9168}">
      <dgm:prSet phldrT="[Text]" custT="1"/>
      <dgm:spPr/>
      <dgm:t>
        <a:bodyPr/>
        <a:lstStyle/>
        <a:p>
          <a:r>
            <a:rPr lang="en-US" sz="2400" b="1" dirty="0">
              <a:latin typeface="Abadi" panose="020B0604020104020204" pitchFamily="34" charset="0"/>
            </a:rPr>
            <a:t>SEOC assigns “Mission Request” to ESF 17</a:t>
          </a:r>
        </a:p>
      </dgm:t>
    </dgm:pt>
    <dgm:pt modelId="{05C05A29-C4FE-42E9-B3E3-2EE084E28F38}" type="parTrans" cxnId="{7A17B0A5-966D-4FE2-A1F1-F80C4FACFB01}">
      <dgm:prSet/>
      <dgm:spPr/>
      <dgm:t>
        <a:bodyPr/>
        <a:lstStyle/>
        <a:p>
          <a:endParaRPr lang="en-US"/>
        </a:p>
      </dgm:t>
    </dgm:pt>
    <dgm:pt modelId="{43F935FC-65C9-490B-AB9B-83D99EAFF1CB}" type="sibTrans" cxnId="{7A17B0A5-966D-4FE2-A1F1-F80C4FACFB01}">
      <dgm:prSet/>
      <dgm:spPr/>
      <dgm:t>
        <a:bodyPr/>
        <a:lstStyle/>
        <a:p>
          <a:endParaRPr lang="en-US"/>
        </a:p>
      </dgm:t>
    </dgm:pt>
    <dgm:pt modelId="{83C07638-EF42-407D-A1A4-489B7887C574}">
      <dgm:prSet custT="1"/>
      <dgm:spPr/>
      <dgm:t>
        <a:bodyPr/>
        <a:lstStyle/>
        <a:p>
          <a:r>
            <a:rPr lang="en-US" sz="2400" b="1" dirty="0">
              <a:latin typeface="Abadi" panose="020B0604020104020204" pitchFamily="34" charset="0"/>
            </a:rPr>
            <a:t>ESF 17 coordinates Mission Request and provides resources to the county </a:t>
          </a:r>
        </a:p>
      </dgm:t>
    </dgm:pt>
    <dgm:pt modelId="{7B8F28A9-C907-4595-8EC9-2B78050D21D1}" type="parTrans" cxnId="{3EC094B2-DBAC-4415-B5D3-09A76B950EAB}">
      <dgm:prSet/>
      <dgm:spPr/>
      <dgm:t>
        <a:bodyPr/>
        <a:lstStyle/>
        <a:p>
          <a:endParaRPr lang="en-US"/>
        </a:p>
      </dgm:t>
    </dgm:pt>
    <dgm:pt modelId="{3AFFFA71-B3A3-44AA-8B98-5F2A927C7EA8}" type="sibTrans" cxnId="{3EC094B2-DBAC-4415-B5D3-09A76B950EAB}">
      <dgm:prSet/>
      <dgm:spPr/>
      <dgm:t>
        <a:bodyPr/>
        <a:lstStyle/>
        <a:p>
          <a:endParaRPr lang="en-US"/>
        </a:p>
      </dgm:t>
    </dgm:pt>
    <dgm:pt modelId="{CA1E6BC9-94B1-4F5F-ABBC-8184CE375539}" type="pres">
      <dgm:prSet presAssocID="{E5185853-F9B9-4089-A647-2752D29FF2D5}" presName="CompostProcess" presStyleCnt="0">
        <dgm:presLayoutVars>
          <dgm:dir/>
          <dgm:resizeHandles val="exact"/>
        </dgm:presLayoutVars>
      </dgm:prSet>
      <dgm:spPr/>
    </dgm:pt>
    <dgm:pt modelId="{128B4399-50B8-4726-AC8D-5F82AB38B906}" type="pres">
      <dgm:prSet presAssocID="{E5185853-F9B9-4089-A647-2752D29FF2D5}" presName="arrow" presStyleLbl="bgShp" presStyleIdx="0" presStyleCnt="1" custScaleX="117647"/>
      <dgm:spPr/>
    </dgm:pt>
    <dgm:pt modelId="{0B098A42-B521-42E3-B425-410821E52A78}" type="pres">
      <dgm:prSet presAssocID="{E5185853-F9B9-4089-A647-2752D29FF2D5}" presName="linearProcess" presStyleCnt="0"/>
      <dgm:spPr/>
    </dgm:pt>
    <dgm:pt modelId="{2A94D2E7-D55C-4714-A4EC-E1DD5057FC4A}" type="pres">
      <dgm:prSet presAssocID="{76C5479F-CF34-4EBC-BCB9-7BFC67FB47A7}" presName="textNode" presStyleLbl="node1" presStyleIdx="0" presStyleCnt="4" custScaleX="107005" custScaleY="97852" custLinFactX="-4750" custLinFactNeighborX="-100000" custLinFactNeighborY="1214">
        <dgm:presLayoutVars>
          <dgm:bulletEnabled val="1"/>
        </dgm:presLayoutVars>
      </dgm:prSet>
      <dgm:spPr/>
    </dgm:pt>
    <dgm:pt modelId="{789869CD-FF8B-4DE7-A777-B6EC4F32342E}" type="pres">
      <dgm:prSet presAssocID="{6658AFB5-E586-4C01-8CD2-47A853071884}" presName="sibTrans" presStyleCnt="0"/>
      <dgm:spPr/>
    </dgm:pt>
    <dgm:pt modelId="{4DBD6207-6341-45A9-94AA-D090669E0568}" type="pres">
      <dgm:prSet presAssocID="{468FF333-CD72-43BF-84A6-7C59AB615FC1}" presName="textNode" presStyleLbl="node1" presStyleIdx="1" presStyleCnt="4">
        <dgm:presLayoutVars>
          <dgm:bulletEnabled val="1"/>
        </dgm:presLayoutVars>
      </dgm:prSet>
      <dgm:spPr/>
    </dgm:pt>
    <dgm:pt modelId="{C53CB2A2-E018-42BE-A1F7-77BC4E8FBE9D}" type="pres">
      <dgm:prSet presAssocID="{29513C50-0735-4118-87D3-DD18DB97474A}" presName="sibTrans" presStyleCnt="0"/>
      <dgm:spPr/>
    </dgm:pt>
    <dgm:pt modelId="{498A1B3A-3A2C-430A-8CCE-791C76DA99A7}" type="pres">
      <dgm:prSet presAssocID="{3DA98E3B-4B0B-460A-BB7C-40DA54FC9168}" presName="textNode" presStyleLbl="node1" presStyleIdx="2" presStyleCnt="4">
        <dgm:presLayoutVars>
          <dgm:bulletEnabled val="1"/>
        </dgm:presLayoutVars>
      </dgm:prSet>
      <dgm:spPr/>
    </dgm:pt>
    <dgm:pt modelId="{76E5FC11-8E2D-4235-AE06-549F6DCE5994}" type="pres">
      <dgm:prSet presAssocID="{43F935FC-65C9-490B-AB9B-83D99EAFF1CB}" presName="sibTrans" presStyleCnt="0"/>
      <dgm:spPr/>
    </dgm:pt>
    <dgm:pt modelId="{20D1995E-CC24-4A23-8CD0-B85BD7C1635D}" type="pres">
      <dgm:prSet presAssocID="{83C07638-EF42-407D-A1A4-489B7887C574}" presName="textNode" presStyleLbl="node1" presStyleIdx="3" presStyleCnt="4">
        <dgm:presLayoutVars>
          <dgm:bulletEnabled val="1"/>
        </dgm:presLayoutVars>
      </dgm:prSet>
      <dgm:spPr/>
    </dgm:pt>
  </dgm:ptLst>
  <dgm:cxnLst>
    <dgm:cxn modelId="{93E22B1C-7683-4C00-8E22-57BD0BFF3572}" srcId="{E5185853-F9B9-4089-A647-2752D29FF2D5}" destId="{468FF333-CD72-43BF-84A6-7C59AB615FC1}" srcOrd="1" destOrd="0" parTransId="{AC2B5FD1-51B5-4AAA-91BC-A5571BE8D554}" sibTransId="{29513C50-0735-4118-87D3-DD18DB97474A}"/>
    <dgm:cxn modelId="{66794823-01D8-4ADD-9EFC-4E13B7CEE738}" type="presOf" srcId="{83C07638-EF42-407D-A1A4-489B7887C574}" destId="{20D1995E-CC24-4A23-8CD0-B85BD7C1635D}" srcOrd="0" destOrd="0" presId="urn:microsoft.com/office/officeart/2005/8/layout/hProcess9"/>
    <dgm:cxn modelId="{B28C9223-DC7D-465B-8796-083DED8A1441}" type="presOf" srcId="{E5185853-F9B9-4089-A647-2752D29FF2D5}" destId="{CA1E6BC9-94B1-4F5F-ABBC-8184CE375539}" srcOrd="0" destOrd="0" presId="urn:microsoft.com/office/officeart/2005/8/layout/hProcess9"/>
    <dgm:cxn modelId="{BCE3532F-D9B4-4D0F-A690-E64D8C35D95A}" type="presOf" srcId="{3DA98E3B-4B0B-460A-BB7C-40DA54FC9168}" destId="{498A1B3A-3A2C-430A-8CCE-791C76DA99A7}" srcOrd="0" destOrd="0" presId="urn:microsoft.com/office/officeart/2005/8/layout/hProcess9"/>
    <dgm:cxn modelId="{7A17B0A5-966D-4FE2-A1F1-F80C4FACFB01}" srcId="{E5185853-F9B9-4089-A647-2752D29FF2D5}" destId="{3DA98E3B-4B0B-460A-BB7C-40DA54FC9168}" srcOrd="2" destOrd="0" parTransId="{05C05A29-C4FE-42E9-B3E3-2EE084E28F38}" sibTransId="{43F935FC-65C9-490B-AB9B-83D99EAFF1CB}"/>
    <dgm:cxn modelId="{5EB966AE-FE86-4E6A-ACA3-B8514A421663}" srcId="{E5185853-F9B9-4089-A647-2752D29FF2D5}" destId="{76C5479F-CF34-4EBC-BCB9-7BFC67FB47A7}" srcOrd="0" destOrd="0" parTransId="{E9D9EEF3-BC81-4209-9108-E54AE5C88FED}" sibTransId="{6658AFB5-E586-4C01-8CD2-47A853071884}"/>
    <dgm:cxn modelId="{3EC094B2-DBAC-4415-B5D3-09A76B950EAB}" srcId="{E5185853-F9B9-4089-A647-2752D29FF2D5}" destId="{83C07638-EF42-407D-A1A4-489B7887C574}" srcOrd="3" destOrd="0" parTransId="{7B8F28A9-C907-4595-8EC9-2B78050D21D1}" sibTransId="{3AFFFA71-B3A3-44AA-8B98-5F2A927C7EA8}"/>
    <dgm:cxn modelId="{1FE856D1-E2A6-4701-9878-4E78BB5AD4A0}" type="presOf" srcId="{76C5479F-CF34-4EBC-BCB9-7BFC67FB47A7}" destId="{2A94D2E7-D55C-4714-A4EC-E1DD5057FC4A}" srcOrd="0" destOrd="0" presId="urn:microsoft.com/office/officeart/2005/8/layout/hProcess9"/>
    <dgm:cxn modelId="{6FFD95E7-CCEE-4AB0-B17A-CDAE2D3CB930}" type="presOf" srcId="{468FF333-CD72-43BF-84A6-7C59AB615FC1}" destId="{4DBD6207-6341-45A9-94AA-D090669E0568}" srcOrd="0" destOrd="0" presId="urn:microsoft.com/office/officeart/2005/8/layout/hProcess9"/>
    <dgm:cxn modelId="{8DC3F1D0-AE54-4D76-AE72-38182556F524}" type="presParOf" srcId="{CA1E6BC9-94B1-4F5F-ABBC-8184CE375539}" destId="{128B4399-50B8-4726-AC8D-5F82AB38B906}" srcOrd="0" destOrd="0" presId="urn:microsoft.com/office/officeart/2005/8/layout/hProcess9"/>
    <dgm:cxn modelId="{E7BC0613-5C0F-422B-A9D9-84B216D30C7D}" type="presParOf" srcId="{CA1E6BC9-94B1-4F5F-ABBC-8184CE375539}" destId="{0B098A42-B521-42E3-B425-410821E52A78}" srcOrd="1" destOrd="0" presId="urn:microsoft.com/office/officeart/2005/8/layout/hProcess9"/>
    <dgm:cxn modelId="{6ACBBABF-88CE-41FA-B3E5-A85123EB6F8A}" type="presParOf" srcId="{0B098A42-B521-42E3-B425-410821E52A78}" destId="{2A94D2E7-D55C-4714-A4EC-E1DD5057FC4A}" srcOrd="0" destOrd="0" presId="urn:microsoft.com/office/officeart/2005/8/layout/hProcess9"/>
    <dgm:cxn modelId="{B264592C-1F8B-4E49-BB29-5DA79A3F833A}" type="presParOf" srcId="{0B098A42-B521-42E3-B425-410821E52A78}" destId="{789869CD-FF8B-4DE7-A777-B6EC4F32342E}" srcOrd="1" destOrd="0" presId="urn:microsoft.com/office/officeart/2005/8/layout/hProcess9"/>
    <dgm:cxn modelId="{F43CC88B-4C19-4D3D-B3BD-28AB30A934C1}" type="presParOf" srcId="{0B098A42-B521-42E3-B425-410821E52A78}" destId="{4DBD6207-6341-45A9-94AA-D090669E0568}" srcOrd="2" destOrd="0" presId="urn:microsoft.com/office/officeart/2005/8/layout/hProcess9"/>
    <dgm:cxn modelId="{4D0CC267-208B-4F70-A201-0920E72C226E}" type="presParOf" srcId="{0B098A42-B521-42E3-B425-410821E52A78}" destId="{C53CB2A2-E018-42BE-A1F7-77BC4E8FBE9D}" srcOrd="3" destOrd="0" presId="urn:microsoft.com/office/officeart/2005/8/layout/hProcess9"/>
    <dgm:cxn modelId="{6C423334-5A7A-4505-99AD-13CF21819715}" type="presParOf" srcId="{0B098A42-B521-42E3-B425-410821E52A78}" destId="{498A1B3A-3A2C-430A-8CCE-791C76DA99A7}" srcOrd="4" destOrd="0" presId="urn:microsoft.com/office/officeart/2005/8/layout/hProcess9"/>
    <dgm:cxn modelId="{A83A628F-A5B3-4788-BCF6-676891027933}" type="presParOf" srcId="{0B098A42-B521-42E3-B425-410821E52A78}" destId="{76E5FC11-8E2D-4235-AE06-549F6DCE5994}" srcOrd="5" destOrd="0" presId="urn:microsoft.com/office/officeart/2005/8/layout/hProcess9"/>
    <dgm:cxn modelId="{4906BCA7-EFB5-4210-8BB5-9DD6F1C506A4}" type="presParOf" srcId="{0B098A42-B521-42E3-B425-410821E52A78}" destId="{20D1995E-CC24-4A23-8CD0-B85BD7C1635D}" srcOrd="6" destOrd="0" presId="urn:microsoft.com/office/officeart/2005/8/layout/hProcess9"/>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8B4399-50B8-4726-AC8D-5F82AB38B906}">
      <dsp:nvSpPr>
        <dsp:cNvPr id="0" name=""/>
        <dsp:cNvSpPr/>
      </dsp:nvSpPr>
      <dsp:spPr>
        <a:xfrm>
          <a:off x="2" y="0"/>
          <a:ext cx="10582904" cy="6278880"/>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A94D2E7-D55C-4714-A4EC-E1DD5057FC4A}">
      <dsp:nvSpPr>
        <dsp:cNvPr id="0" name=""/>
        <dsp:cNvSpPr/>
      </dsp:nvSpPr>
      <dsp:spPr>
        <a:xfrm>
          <a:off x="0" y="1941128"/>
          <a:ext cx="2474966" cy="2457603"/>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C00000"/>
              </a:solidFill>
              <a:latin typeface="Abadi" panose="020B0604020104020204" pitchFamily="34" charset="0"/>
            </a:rPr>
            <a:t>Local Emergency First</a:t>
          </a:r>
        </a:p>
        <a:p>
          <a:pPr marL="0" lvl="0" indent="0" algn="ctr" defTabSz="1066800">
            <a:lnSpc>
              <a:spcPct val="90000"/>
            </a:lnSpc>
            <a:spcBef>
              <a:spcPct val="0"/>
            </a:spcBef>
            <a:spcAft>
              <a:spcPct val="35000"/>
            </a:spcAft>
            <a:buNone/>
          </a:pPr>
          <a:r>
            <a:rPr lang="en-US" sz="2400" b="1" kern="1200" dirty="0">
              <a:latin typeface="Abadi" panose="020B0604020104020204" pitchFamily="34" charset="0"/>
            </a:rPr>
            <a:t>County Responsibility to Respond</a:t>
          </a:r>
        </a:p>
      </dsp:txBody>
      <dsp:txXfrm>
        <a:off x="119970" y="2061098"/>
        <a:ext cx="2235026" cy="2217663"/>
      </dsp:txXfrm>
    </dsp:sp>
    <dsp:sp modelId="{4DBD6207-6341-45A9-94AA-D090669E0568}">
      <dsp:nvSpPr>
        <dsp:cNvPr id="0" name=""/>
        <dsp:cNvSpPr/>
      </dsp:nvSpPr>
      <dsp:spPr>
        <a:xfrm>
          <a:off x="2866775" y="1883664"/>
          <a:ext cx="2312944" cy="2511552"/>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badi" panose="020B0604020104020204" pitchFamily="34" charset="0"/>
            </a:rPr>
            <a:t>County EM requests assistance from the SEOC</a:t>
          </a:r>
        </a:p>
      </dsp:txBody>
      <dsp:txXfrm>
        <a:off x="2979684" y="1996573"/>
        <a:ext cx="2087126" cy="2285734"/>
      </dsp:txXfrm>
    </dsp:sp>
    <dsp:sp modelId="{498A1B3A-3A2C-430A-8CCE-791C76DA99A7}">
      <dsp:nvSpPr>
        <dsp:cNvPr id="0" name=""/>
        <dsp:cNvSpPr/>
      </dsp:nvSpPr>
      <dsp:spPr>
        <a:xfrm>
          <a:off x="5565211" y="1883664"/>
          <a:ext cx="2312944" cy="2511552"/>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badi" panose="020B0604020104020204" pitchFamily="34" charset="0"/>
            </a:rPr>
            <a:t>SEOC assigns “Mission Request” to ESF 17</a:t>
          </a:r>
        </a:p>
      </dsp:txBody>
      <dsp:txXfrm>
        <a:off x="5678120" y="1996573"/>
        <a:ext cx="2087126" cy="2285734"/>
      </dsp:txXfrm>
    </dsp:sp>
    <dsp:sp modelId="{20D1995E-CC24-4A23-8CD0-B85BD7C1635D}">
      <dsp:nvSpPr>
        <dsp:cNvPr id="0" name=""/>
        <dsp:cNvSpPr/>
      </dsp:nvSpPr>
      <dsp:spPr>
        <a:xfrm>
          <a:off x="8263646" y="1883664"/>
          <a:ext cx="2312944" cy="2511552"/>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badi" panose="020B0604020104020204" pitchFamily="34" charset="0"/>
            </a:rPr>
            <a:t>ESF 17 coordinates Mission Request and provides resources to the county </a:t>
          </a:r>
        </a:p>
      </dsp:txBody>
      <dsp:txXfrm>
        <a:off x="8376555" y="1996573"/>
        <a:ext cx="2087126" cy="228573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D255E1-7BA8-4739-BDF9-EBF90532A3A8}" type="datetimeFigureOut">
              <a:rPr lang="en-US" smtClean="0"/>
              <a:t>5/28/2025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E76635-E403-4774-B386-63C8F7A0982B}" type="slidenum">
              <a:rPr lang="en-US" smtClean="0"/>
              <a:t>‹#›</a:t>
            </a:fld>
            <a:endParaRPr lang="en-US" dirty="0"/>
          </a:p>
        </p:txBody>
      </p:sp>
    </p:spTree>
    <p:extLst>
      <p:ext uri="{BB962C8B-B14F-4D97-AF65-F5344CB8AC3E}">
        <p14:creationId xmlns:p14="http://schemas.microsoft.com/office/powerpoint/2010/main" val="1438314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3220F-1D5D-4F6F-8A3D-E7CD8DCE99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986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is SART?  SART</a:t>
            </a:r>
            <a:r>
              <a:rPr lang="en-US" baseline="0" dirty="0"/>
              <a:t> is made up of over 25 partner agencies.  Some of our partner agencies are…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2E38C-2731-441E-B5E7-5F20AAAAC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486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4B1A0-13FA-462B-ABBA-649506F516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02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Putting</a:t>
            </a:r>
            <a:r>
              <a:rPr lang="en-US" baseline="0" dirty="0"/>
              <a:t> it all together…the ESF 17 and SART response is a large coordination effort.  </a:t>
            </a:r>
          </a:p>
          <a:p>
            <a:r>
              <a:rPr lang="en-US" baseline="0" dirty="0"/>
              <a:t>REMEMBER, SART is a support team for ESF 17 that assists the counties and state to work together to coordinate animal and agricultural issues.  </a:t>
            </a:r>
          </a:p>
          <a:p>
            <a:r>
              <a:rPr lang="en-US" baseline="0" dirty="0"/>
              <a:t>Hopefully this diagram can illustrate how this coordinate effort works.</a:t>
            </a:r>
          </a:p>
          <a:p>
            <a:endParaRPr lang="en-US" baseline="0" dirty="0"/>
          </a:p>
          <a:p>
            <a:r>
              <a:rPr lang="en-US" baseline="0" dirty="0"/>
              <a:t>In this response structure, you can see 2 things:</a:t>
            </a:r>
          </a:p>
          <a:p>
            <a:r>
              <a:rPr lang="en-US" baseline="0" dirty="0"/>
              <a:t>First:  The SART MAC Group serves </a:t>
            </a:r>
            <a:r>
              <a:rPr lang="en-US" b="1" baseline="0" dirty="0"/>
              <a:t>off-site </a:t>
            </a:r>
            <a:r>
              <a:rPr lang="en-US" b="0" baseline="0" dirty="0"/>
              <a:t>to assist ESF 17 at the SEOC by providing policy guidance and coordinate through the daily conference calls.  </a:t>
            </a:r>
          </a:p>
          <a:p>
            <a:r>
              <a:rPr lang="en-US" b="0" baseline="0" dirty="0"/>
              <a:t>Second:  The SART MAC Group also serves</a:t>
            </a:r>
            <a:r>
              <a:rPr lang="en-US" b="1" baseline="0" dirty="0"/>
              <a:t> on-site </a:t>
            </a:r>
            <a:r>
              <a:rPr lang="en-US" b="0" baseline="0" dirty="0"/>
              <a:t>at the Incident Command Post or Incident Location to provide tactical resources for the ICP.</a:t>
            </a:r>
          </a:p>
          <a:p>
            <a:endParaRPr lang="en-US" baseline="0" dirty="0"/>
          </a:p>
          <a:p>
            <a:r>
              <a:rPr lang="en-US" baseline="0" dirty="0"/>
              <a:t>This MAC structure allows SART and ESF 17 to make </a:t>
            </a:r>
            <a:r>
              <a:rPr lang="en-US" b="1" baseline="0" dirty="0"/>
              <a:t>cooperative multi-agency decisions</a:t>
            </a:r>
            <a:r>
              <a:rPr lang="en-US" baseline="0" dirty="0"/>
              <a:t> in order to support an efficient incident response.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2E38C-2731-441E-B5E7-5F20AAAAC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439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Planning Committee asked me to provide a HEAVY focus on how we built our capacity.</a:t>
            </a:r>
          </a:p>
          <a:p>
            <a:r>
              <a:rPr lang="en-US" dirty="0"/>
              <a:t>I will go through our resource building here, then give a brief overview of Hurricane Ian response and where we applied our resources.</a:t>
            </a:r>
          </a:p>
        </p:txBody>
      </p:sp>
      <p:sp>
        <p:nvSpPr>
          <p:cNvPr id="4" name="Slide Number Placeholder 3"/>
          <p:cNvSpPr>
            <a:spLocks noGrp="1"/>
          </p:cNvSpPr>
          <p:nvPr>
            <p:ph type="sldNum" sz="quarter" idx="5"/>
          </p:nvPr>
        </p:nvSpPr>
        <p:spPr/>
        <p:txBody>
          <a:bodyPr/>
          <a:lstStyle/>
          <a:p>
            <a:fld id="{53E76635-E403-4774-B386-63C8F7A0982B}" type="slidenum">
              <a:rPr lang="en-US" smtClean="0"/>
              <a:t>15</a:t>
            </a:fld>
            <a:endParaRPr lang="en-US" dirty="0"/>
          </a:p>
        </p:txBody>
      </p:sp>
    </p:spTree>
    <p:extLst>
      <p:ext uri="{BB962C8B-B14F-4D97-AF65-F5344CB8AC3E}">
        <p14:creationId xmlns:p14="http://schemas.microsoft.com/office/powerpoint/2010/main" val="2154294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Incident Command System (ICS) is a standardized approach to the command, control, and coordination of emergency response providing a common hierarchy within which responders from multiple agencies can be effective.</a:t>
            </a:r>
          </a:p>
          <a:p>
            <a:endParaRPr lang="en-US" dirty="0"/>
          </a:p>
          <a:p>
            <a:endParaRPr lang="en-US" dirty="0"/>
          </a:p>
        </p:txBody>
      </p:sp>
      <p:sp>
        <p:nvSpPr>
          <p:cNvPr id="4" name="Slide Number Placeholder 3"/>
          <p:cNvSpPr>
            <a:spLocks noGrp="1"/>
          </p:cNvSpPr>
          <p:nvPr>
            <p:ph type="sldNum" sz="quarter" idx="10"/>
          </p:nvPr>
        </p:nvSpPr>
        <p:spPr/>
        <p:txBody>
          <a:bodyPr/>
          <a:lstStyle/>
          <a:p>
            <a:fld id="{5194B1A0-13FA-462B-ABBA-649506F51685}" type="slidenum">
              <a:rPr lang="en-US" smtClean="0"/>
              <a:t>16</a:t>
            </a:fld>
            <a:endParaRPr lang="en-US" dirty="0"/>
          </a:p>
        </p:txBody>
      </p:sp>
    </p:spTree>
    <p:extLst>
      <p:ext uri="{BB962C8B-B14F-4D97-AF65-F5344CB8AC3E}">
        <p14:creationId xmlns:p14="http://schemas.microsoft.com/office/powerpoint/2010/main" val="3731461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Responded to 103 mission requests in WebEOC – the state’s official system for resource requests and tracking between county, state and federal agencies.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ESF17 IMT focused incident objectives on small and large animal search and rescue, animal health assessments, animal and agricultural operational status assessments, establishment of distribution points for agricultural supplies, receiving and distributing animal feed and water, supporting pet-friendly shelters and animal shelters, operating mobile animal clinics, and providing veterinary emergency teams for 81 USAR search and rescue canines.</a:t>
            </a:r>
          </a:p>
          <a:p>
            <a:endParaRPr lang="en-US" dirty="0"/>
          </a:p>
        </p:txBody>
      </p:sp>
      <p:sp>
        <p:nvSpPr>
          <p:cNvPr id="4" name="Slide Number Placeholder 3"/>
          <p:cNvSpPr>
            <a:spLocks noGrp="1"/>
          </p:cNvSpPr>
          <p:nvPr>
            <p:ph type="sldNum" sz="quarter" idx="5"/>
          </p:nvPr>
        </p:nvSpPr>
        <p:spPr/>
        <p:txBody>
          <a:bodyPr/>
          <a:lstStyle/>
          <a:p>
            <a:fld id="{53E76635-E403-4774-B386-63C8F7A0982B}" type="slidenum">
              <a:rPr lang="en-US" smtClean="0"/>
              <a:t>17</a:t>
            </a:fld>
            <a:endParaRPr lang="en-US" dirty="0"/>
          </a:p>
        </p:txBody>
      </p:sp>
    </p:spTree>
    <p:extLst>
      <p:ext uri="{BB962C8B-B14F-4D97-AF65-F5344CB8AC3E}">
        <p14:creationId xmlns:p14="http://schemas.microsoft.com/office/powerpoint/2010/main" val="3981697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a:t>14 MARE Units are </a:t>
            </a:r>
            <a:r>
              <a:rPr lang="en-US" dirty="0"/>
              <a:t>Mobile Animal Response Equipment units that SART purchased and staged across the State of Florida.  MARE Unit are 16-foot livestock trailers that carry enough supplies -- from crates to bowls and food -- to set up a temporary shelter for up to 150 companion animals. Other MARE equipment includes sleeping trailers and portable showers for the personnel, livestock carriers, and portable water haulers. We have MARE units stationed throughout the state where they are available to local authorities as they’re needed. Designed to be deployable to any impacted region.</a:t>
            </a:r>
          </a:p>
          <a:p>
            <a:endParaRPr lang="en-US" dirty="0"/>
          </a:p>
        </p:txBody>
      </p:sp>
      <p:sp>
        <p:nvSpPr>
          <p:cNvPr id="4" name="Slide Number Placeholder 3"/>
          <p:cNvSpPr>
            <a:spLocks noGrp="1"/>
          </p:cNvSpPr>
          <p:nvPr>
            <p:ph type="sldNum" sz="quarter" idx="10"/>
          </p:nvPr>
        </p:nvSpPr>
        <p:spPr/>
        <p:txBody>
          <a:bodyPr/>
          <a:lstStyle/>
          <a:p>
            <a:fld id="{5194B1A0-13FA-462B-ABBA-649506F51685}" type="slidenum">
              <a:rPr lang="en-US" smtClean="0"/>
              <a:t>18</a:t>
            </a:fld>
            <a:endParaRPr lang="en-US" dirty="0"/>
          </a:p>
        </p:txBody>
      </p:sp>
    </p:spTree>
    <p:extLst>
      <p:ext uri="{BB962C8B-B14F-4D97-AF65-F5344CB8AC3E}">
        <p14:creationId xmlns:p14="http://schemas.microsoft.com/office/powerpoint/2010/main" val="2675675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Pictured above is our SART partner from the Human Society of the United States when we deployed for Hurricane Katrina.</a:t>
            </a:r>
          </a:p>
        </p:txBody>
      </p:sp>
      <p:sp>
        <p:nvSpPr>
          <p:cNvPr id="4" name="Slide Number Placeholder 3"/>
          <p:cNvSpPr>
            <a:spLocks noGrp="1"/>
          </p:cNvSpPr>
          <p:nvPr>
            <p:ph type="sldNum" sz="quarter" idx="5"/>
          </p:nvPr>
        </p:nvSpPr>
        <p:spPr/>
        <p:txBody>
          <a:bodyPr/>
          <a:lstStyle/>
          <a:p>
            <a:fld id="{C9F80EB7-9F19-435C-8561-1FD5762B6C0E}" type="slidenum">
              <a:rPr lang="en-US" smtClean="0"/>
              <a:pPr/>
              <a:t>20</a:t>
            </a:fld>
            <a:endParaRPr lang="en-US" dirty="0"/>
          </a:p>
        </p:txBody>
      </p:sp>
    </p:spTree>
    <p:extLst>
      <p:ext uri="{BB962C8B-B14F-4D97-AF65-F5344CB8AC3E}">
        <p14:creationId xmlns:p14="http://schemas.microsoft.com/office/powerpoint/2010/main" val="1820069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a:t>Effective July 1, 2020, counties within the State of Florida must designate a pet-friendly shelter that can accommodate persons with pets.</a:t>
            </a:r>
          </a:p>
          <a:p>
            <a:pPr defTabSz="949478">
              <a:defRPr/>
            </a:pPr>
            <a:r>
              <a:rPr lang="en-US" dirty="0"/>
              <a:t>New language is underlined.</a:t>
            </a:r>
          </a:p>
          <a:p>
            <a:pPr defTabSz="949478">
              <a:defRPr/>
            </a:pPr>
            <a:r>
              <a:rPr lang="en-US" dirty="0"/>
              <a:t>This statutory authority is important to keep in mind for your planning.</a:t>
            </a:r>
          </a:p>
        </p:txBody>
      </p:sp>
      <p:sp>
        <p:nvSpPr>
          <p:cNvPr id="4" name="Slide Number Placeholder 3"/>
          <p:cNvSpPr>
            <a:spLocks noGrp="1"/>
          </p:cNvSpPr>
          <p:nvPr>
            <p:ph type="sldNum" sz="quarter" idx="5"/>
          </p:nvPr>
        </p:nvSpPr>
        <p:spPr/>
        <p:txBody>
          <a:bodyPr/>
          <a:lstStyle/>
          <a:p>
            <a:pPr defTabSz="931774">
              <a:defRPr/>
            </a:pPr>
            <a:fld id="{01F05C69-9F40-4AB6-8A56-53E6747A2A2D}" type="slidenum">
              <a:rPr lang="en-US">
                <a:solidFill>
                  <a:prstClr val="black"/>
                </a:solidFill>
                <a:latin typeface="Calibri" panose="020F0502020204030204"/>
              </a:rPr>
              <a:pPr defTabSz="931774">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44560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Make personal contact with ESF 17 county emergency management and stakeholders. </a:t>
            </a:r>
          </a:p>
          <a:p>
            <a:r>
              <a:rPr lang="en-US" b="0" i="0" dirty="0"/>
              <a:t>Support county ESF 17 personnel with information, coordination, training, and resources.</a:t>
            </a:r>
          </a:p>
          <a:p>
            <a:r>
              <a:rPr lang="en-US" b="0" i="0" dirty="0"/>
              <a:t>Discuss state ESF 17 activities.</a:t>
            </a:r>
          </a:p>
          <a:p>
            <a:r>
              <a:rPr lang="en-US" b="0" i="0" dirty="0"/>
              <a:t>Solicit information and feedback.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3220F-1D5D-4F6F-8A3D-E7CD8DCE99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737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2E38C-2731-441E-B5E7-5F20AAAAC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593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SART-sponsored training.</a:t>
            </a:r>
          </a:p>
        </p:txBody>
      </p:sp>
      <p:sp>
        <p:nvSpPr>
          <p:cNvPr id="4" name="Slide Number Placeholder 3"/>
          <p:cNvSpPr>
            <a:spLocks noGrp="1"/>
          </p:cNvSpPr>
          <p:nvPr>
            <p:ph type="sldNum" sz="quarter" idx="5"/>
          </p:nvPr>
        </p:nvSpPr>
        <p:spPr/>
        <p:txBody>
          <a:bodyPr/>
          <a:lstStyle/>
          <a:p>
            <a:fld id="{C9F80EB7-9F19-435C-8561-1FD5762B6C0E}" type="slidenum">
              <a:rPr lang="en-US" smtClean="0"/>
              <a:pPr/>
              <a:t>23</a:t>
            </a:fld>
            <a:endParaRPr lang="en-US" dirty="0"/>
          </a:p>
        </p:txBody>
      </p:sp>
    </p:spTree>
    <p:extLst>
      <p:ext uri="{BB962C8B-B14F-4D97-AF65-F5344CB8AC3E}">
        <p14:creationId xmlns:p14="http://schemas.microsoft.com/office/powerpoint/2010/main" val="3803577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latin typeface="Merriweather Sans" pitchFamily="2" charset="0"/>
              </a:rPr>
              <a:t>Our SART partner for animal technical rescue is the UF Veterinary Emergency Treatment Service based at the College of Veterinary Medicine. Through this partnership, the Animal Technical Rescue operations level training course was first developed in 2011. This training is state-certified by the Florida Division of Emergency Management, recognized by the Florida State Fire College, and meets National Fire Protection Associations standards. Although this class is available to any interested person, it is primarily targeted toward law enforcement, fire/rescue, animal control officers, and veterinary professionals. Animal Technical Rescue teams are not medical teams, rather they are trained in proper techniques to safely extricate animals from hazardous emergency situations. Trainees learn low angle rescue techniques including assists with webbing and packaging techniques for large animal patients, high angle rescue techniques including application of slings and rope rescue techniques for large animal loads, and important principles to maintain human safety and animal welfare.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A1402-D4CC-472D-9AD3-9A076B7295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8260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Disaster Preparedness Workshops and Full-Scale Exercises.</a:t>
            </a:r>
          </a:p>
          <a:p>
            <a:r>
              <a:rPr lang="en-US" dirty="0"/>
              <a:t>2016 – Bay County</a:t>
            </a:r>
          </a:p>
          <a:p>
            <a:r>
              <a:rPr lang="en-US" dirty="0"/>
              <a:t>2017 – Hillsborough County</a:t>
            </a:r>
          </a:p>
          <a:p>
            <a:r>
              <a:rPr lang="en-US" dirty="0"/>
              <a:t>Participants from county EM office, local bus transport company, SART partners (FDOH, UF, SARC, USDA), and FEMA</a:t>
            </a:r>
          </a:p>
          <a:p>
            <a:endParaRPr lang="en-US" dirty="0"/>
          </a:p>
        </p:txBody>
      </p:sp>
      <p:sp>
        <p:nvSpPr>
          <p:cNvPr id="4" name="Slide Number Placeholder 3"/>
          <p:cNvSpPr>
            <a:spLocks noGrp="1"/>
          </p:cNvSpPr>
          <p:nvPr>
            <p:ph type="sldNum" sz="quarter" idx="10"/>
          </p:nvPr>
        </p:nvSpPr>
        <p:spPr/>
        <p:txBody>
          <a:bodyPr/>
          <a:lstStyle/>
          <a:p>
            <a:fld id="{5194B1A0-13FA-462B-ABBA-649506F51685}" type="slidenum">
              <a:rPr lang="en-US" smtClean="0"/>
              <a:t>29</a:t>
            </a:fld>
            <a:endParaRPr lang="en-US" dirty="0"/>
          </a:p>
        </p:txBody>
      </p:sp>
    </p:spTree>
    <p:extLst>
      <p:ext uri="{BB962C8B-B14F-4D97-AF65-F5344CB8AC3E}">
        <p14:creationId xmlns:p14="http://schemas.microsoft.com/office/powerpoint/2010/main" val="1839845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Conference provides Florida counties with resources needed to better prepare for and respond animal and ag issues.</a:t>
            </a:r>
          </a:p>
          <a:p>
            <a:endParaRPr lang="en-US" dirty="0"/>
          </a:p>
          <a:p>
            <a:r>
              <a:rPr lang="en-US" dirty="0"/>
              <a:t>Gap at county level.</a:t>
            </a:r>
          </a:p>
          <a:p>
            <a:endParaRPr lang="en-US" dirty="0"/>
          </a:p>
          <a:p>
            <a:r>
              <a:rPr lang="en-US" dirty="0"/>
              <a:t>This is one of the ways SART works with the counties to improve animal and ag preparedness, and help fill that gap for incident response at the county level.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3220F-1D5D-4F6F-8A3D-E7CD8DCE99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097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means to communicate all these resources, we developed a SART website.</a:t>
            </a:r>
          </a:p>
        </p:txBody>
      </p:sp>
      <p:sp>
        <p:nvSpPr>
          <p:cNvPr id="4" name="Slide Number Placeholder 3"/>
          <p:cNvSpPr>
            <a:spLocks noGrp="1"/>
          </p:cNvSpPr>
          <p:nvPr>
            <p:ph type="sldNum" sz="quarter" idx="10"/>
          </p:nvPr>
        </p:nvSpPr>
        <p:spPr/>
        <p:txBody>
          <a:bodyPr/>
          <a:lstStyle/>
          <a:p>
            <a:fld id="{5194B1A0-13FA-462B-ABBA-649506F51685}" type="slidenum">
              <a:rPr lang="en-US" smtClean="0"/>
              <a:t>31</a:t>
            </a:fld>
            <a:endParaRPr lang="en-US" dirty="0"/>
          </a:p>
        </p:txBody>
      </p:sp>
    </p:spTree>
    <p:extLst>
      <p:ext uri="{BB962C8B-B14F-4D97-AF65-F5344CB8AC3E}">
        <p14:creationId xmlns:p14="http://schemas.microsoft.com/office/powerpoint/2010/main" val="1222164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 counties to share their ESF 17 preparedness and response efforts with us.  We would love to feature an article about it in The SART Sentinel!</a:t>
            </a:r>
          </a:p>
        </p:txBody>
      </p:sp>
      <p:sp>
        <p:nvSpPr>
          <p:cNvPr id="4" name="Slide Number Placeholder 3"/>
          <p:cNvSpPr>
            <a:spLocks noGrp="1"/>
          </p:cNvSpPr>
          <p:nvPr>
            <p:ph type="sldNum" sz="quarter" idx="5"/>
          </p:nvPr>
        </p:nvSpPr>
        <p:spPr/>
        <p:txBody>
          <a:bodyPr/>
          <a:lstStyle/>
          <a:p>
            <a:fld id="{C9F80EB7-9F19-435C-8561-1FD5762B6C0E}" type="slidenum">
              <a:rPr lang="en-US" smtClean="0"/>
              <a:pPr/>
              <a:t>32</a:t>
            </a:fld>
            <a:endParaRPr lang="en-US" dirty="0"/>
          </a:p>
        </p:txBody>
      </p:sp>
    </p:spTree>
    <p:extLst>
      <p:ext uri="{BB962C8B-B14F-4D97-AF65-F5344CB8AC3E}">
        <p14:creationId xmlns:p14="http://schemas.microsoft.com/office/powerpoint/2010/main" val="2736738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dirty="0"/>
              <a:t>As you can see, the ESF 17 mission area is broad, but it involves many important components ranging from animals to agriculture, food safety and security, vector control, animal disease prevention,  and so on…</a:t>
            </a:r>
          </a:p>
          <a:p>
            <a:endParaRPr lang="en-US" dirty="0"/>
          </a:p>
          <a:p>
            <a:r>
              <a:rPr lang="en-US" dirty="0"/>
              <a:t>SART gives our Florida counties and our Department the resources we need to protect Florida’s animal and ag sectors during an emergency.  We really could not do it without our SART partners.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C6B659-D765-4DD9-8C42-AD9139813840}"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325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a:t>Allow me to provide you with a high level overview of ESF 17. </a:t>
            </a:r>
          </a:p>
          <a:p>
            <a:pPr defTabSz="931774">
              <a:defRPr/>
            </a:pPr>
            <a:endParaRPr lang="en-US" baseline="0" dirty="0"/>
          </a:p>
          <a:p>
            <a:pPr defTabSz="931774">
              <a:defRPr/>
            </a:pPr>
            <a:r>
              <a:rPr lang="en-US" baseline="0" dirty="0"/>
              <a:t>Chapter 252 includes direction for all ESFs in Florida. </a:t>
            </a:r>
          </a:p>
          <a:p>
            <a:pPr defTabSz="931774">
              <a:defRPr/>
            </a:pPr>
            <a:r>
              <a:rPr lang="en-US" baseline="0" dirty="0"/>
              <a:t>There are 20 ESFs in Florida now.  We added 2 more to include Cybersecurity and Fuels.</a:t>
            </a:r>
          </a:p>
          <a:p>
            <a:pPr defTabSz="931774">
              <a:defRPr/>
            </a:pPr>
            <a:r>
              <a:rPr lang="en-US" baseline="0" dirty="0"/>
              <a:t>Chapter 252 also directs the creation of the Comprehensive Emergency Management Plan (CEMP), which includes our ESF 17 Annex.</a:t>
            </a:r>
          </a:p>
          <a:p>
            <a:pPr defTabSz="931774">
              <a:defRPr/>
            </a:pPr>
            <a:r>
              <a:rPr lang="en-US" baseline="0" dirty="0"/>
              <a:t>CEMP was updated last year and goes through rulemaking for publication.</a:t>
            </a:r>
          </a:p>
          <a:p>
            <a:pPr defTabSz="931774">
              <a:defRPr/>
            </a:pPr>
            <a:endParaRPr lang="en-US" baseline="0" dirty="0"/>
          </a:p>
          <a:p>
            <a:pPr defTabSz="931774">
              <a:defRPr/>
            </a:pPr>
            <a:r>
              <a:rPr lang="en-US" baseline="0" dirty="0"/>
              <a:t>FDACS divisions involved…DAI, DFS, AES, DPI, OALE, Aquaculture</a:t>
            </a:r>
          </a:p>
          <a:p>
            <a:pPr defTabSz="931774">
              <a:defRPr/>
            </a:pPr>
            <a:endParaRPr lang="en-US" baseline="0" dirty="0"/>
          </a:p>
          <a:p>
            <a:pPr defTabSz="931774">
              <a:defRPr/>
            </a:pPr>
            <a:r>
              <a:rPr lang="en-US" baseline="0" dirty="0"/>
              <a:t>DAI takes lead on staffing the </a:t>
            </a:r>
          </a:p>
          <a:p>
            <a:pPr defTabSz="931774">
              <a:defRPr/>
            </a:pPr>
            <a:endParaRPr lang="en-US" baseline="0" dirty="0"/>
          </a:p>
          <a:p>
            <a:pPr defTabSz="931774">
              <a:defRPr/>
            </a:pPr>
            <a:r>
              <a:rPr lang="en-US" baseline="0" dirty="0"/>
              <a:t>I’d like you to keep this slide in mind as we move through the rest of this presentation, because the ESF 17 mission area is the </a:t>
            </a:r>
            <a:r>
              <a:rPr lang="en-US" b="1" baseline="0" dirty="0"/>
              <a:t>directive</a:t>
            </a:r>
            <a:r>
              <a:rPr lang="en-US" baseline="0" dirty="0"/>
              <a:t> for our emergency response actions.</a:t>
            </a:r>
            <a:endParaRPr lang="en-US" dirty="0"/>
          </a:p>
          <a:p>
            <a:pPr defTabSz="931774">
              <a:defRPr/>
            </a:pPr>
            <a:endParaRPr lang="en-US" dirty="0"/>
          </a:p>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3220F-1D5D-4F6F-8A3D-E7CD8DCE99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292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94B1A0-13FA-462B-ABBA-649506F51685}" type="slidenum">
              <a:rPr lang="en-US" smtClean="0"/>
              <a:t>5</a:t>
            </a:fld>
            <a:endParaRPr lang="en-US" dirty="0"/>
          </a:p>
        </p:txBody>
      </p:sp>
    </p:spTree>
    <p:extLst>
      <p:ext uri="{BB962C8B-B14F-4D97-AF65-F5344CB8AC3E}">
        <p14:creationId xmlns:p14="http://schemas.microsoft.com/office/powerpoint/2010/main" val="4090953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baseline="0" dirty="0"/>
              <a:t>While we mention ESF 17, I think it’s important to highlight Florida’s emergency response structure as illustrated on this slide.  This slide shows the </a:t>
            </a:r>
            <a:r>
              <a:rPr lang="en-US" b="1" baseline="0" dirty="0"/>
              <a:t>flow </a:t>
            </a:r>
            <a:r>
              <a:rPr lang="en-US" baseline="0" dirty="0"/>
              <a:t>of requests for assistance during large-scale incidents, </a:t>
            </a:r>
          </a:p>
          <a:p>
            <a:pPr defTabSz="949478">
              <a:defRPr/>
            </a:pPr>
            <a:endParaRPr lang="en-US" baseline="0" dirty="0"/>
          </a:p>
          <a:p>
            <a:pPr defTabSz="949478">
              <a:defRPr/>
            </a:pPr>
            <a:r>
              <a:rPr lang="en-US" baseline="0" dirty="0"/>
              <a:t>In Florida, when an emergency strikes, it is a </a:t>
            </a:r>
            <a:r>
              <a:rPr lang="en-US" b="1" baseline="0" dirty="0"/>
              <a:t>local emergency first</a:t>
            </a:r>
            <a:r>
              <a:rPr lang="en-US" baseline="0" dirty="0"/>
              <a:t>…counties have the responsibility to respond to emergencies before state resources can come in to assist.  In Florida, each county has their own local county emergency management office and that county emergency management office is responsible for developing their own emergency preparedness plans and having resources in place to respond to the incident in their county.  </a:t>
            </a:r>
          </a:p>
          <a:p>
            <a:pPr defTabSz="949478">
              <a:defRPr/>
            </a:pPr>
            <a:endParaRPr lang="en-US" baseline="0" dirty="0"/>
          </a:p>
          <a:p>
            <a:pPr defTabSz="949478">
              <a:defRPr/>
            </a:pPr>
            <a:r>
              <a:rPr lang="en-US" baseline="0" dirty="0"/>
              <a:t>Now, if a county’s resources are exhausted or the situation is beyond the responsibility or capability of the local county emergency management, then that county can make a request for assistance from the State Emergency Operations Center.  The SEOC forwards the resource request to the State Emergency Response Team (SERT), which is comprised of all Emergency Support Functions.  In Florida, we have 18 ESFs that make up the SERT. </a:t>
            </a:r>
          </a:p>
          <a:p>
            <a:pPr defTabSz="949478">
              <a:defRPr/>
            </a:pPr>
            <a:endParaRPr lang="en-US" baseline="0" dirty="0"/>
          </a:p>
          <a:p>
            <a:pPr defTabSz="949478">
              <a:defRPr/>
            </a:pPr>
            <a:r>
              <a:rPr lang="en-US" baseline="0" dirty="0"/>
              <a:t>After the SERT receives the resource request, the SERT assigns it to the appropriate ESF for response.  Lastly, the ESF reviews the resource request to determine if they can fulfill it and, if they determine they can fulfill it, then the ESF coordinates the mission and provides direct assistance—with state resources-- to the county.</a:t>
            </a:r>
          </a:p>
          <a:p>
            <a:pPr defTabSz="949478">
              <a:defRPr/>
            </a:pPr>
            <a:r>
              <a:rPr lang="en-US" baseline="0"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2E38C-2731-441E-B5E7-5F20AAAAC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026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a:t>This is an important component of our ESF17</a:t>
            </a:r>
            <a:r>
              <a:rPr lang="en-US" baseline="0" dirty="0"/>
              <a:t> response.  Due to ESF17 being such a broad mission area to respond to, we developed the State Agricultural Response Team (SART) to SUPPORT ESF 17. To prevent duplication of efforts when dealing with animals and agriculture in emergencies, the Florida Department of Agriculture and Consumer Services -- the lead agency for ESF-17 -- teamed up with the University of Florida’s Institute of Food and Agricultural Sciences, UF’s College of Veterinary Medicine and the USDA’s Farm Service Agency to develop a new approach to disaster relief. Together they formed SART in 2004. </a:t>
            </a:r>
          </a:p>
          <a:p>
            <a:pPr defTabSz="949478">
              <a:defRPr/>
            </a:pPr>
            <a:endParaRPr lang="en-US" baseline="0" dirty="0"/>
          </a:p>
          <a:p>
            <a:pPr defTabSz="949478">
              <a:defRPr/>
            </a:pPr>
            <a:r>
              <a:rPr lang="en-US" baseline="0" dirty="0"/>
              <a:t>SART was created as a means for ESF 17 to WORK SMARTER, NOT HARDER.  </a:t>
            </a:r>
          </a:p>
          <a:p>
            <a:pPr defTabSz="949478">
              <a:defRPr/>
            </a:pPr>
            <a:endParaRPr lang="en-US" i="0" baseline="0" dirty="0"/>
          </a:p>
          <a:p>
            <a:pPr defTabSz="949478">
              <a:defRPr/>
            </a:pPr>
            <a:r>
              <a:rPr lang="en-US" i="0" baseline="0" dirty="0"/>
              <a:t>The mission of SART is to coordinate disaster response for the animals and agriculture in Florida.  </a:t>
            </a:r>
          </a:p>
          <a:p>
            <a:pPr defTabSz="949478">
              <a:defRPr/>
            </a:pPr>
            <a:endParaRPr lang="en-US" i="0" baseline="0" dirty="0"/>
          </a:p>
          <a:p>
            <a:pPr defTabSz="949478">
              <a:defRPr/>
            </a:pPr>
            <a:r>
              <a:rPr lang="en-US" baseline="0" dirty="0"/>
              <a:t>So, let me tell you more about SART!</a:t>
            </a:r>
            <a:endParaRPr lang="en-US"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2E38C-2731-441E-B5E7-5F20AAAAC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325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 is also referred to as POLICY GROUP.</a:t>
            </a:r>
            <a:r>
              <a:rPr lang="en-US" baseline="0" dirty="0"/>
              <a:t>  The SART MAC group provides </a:t>
            </a:r>
            <a:r>
              <a:rPr lang="en-US" b="1" baseline="0" dirty="0"/>
              <a:t>strategic policy guidance</a:t>
            </a:r>
            <a:r>
              <a:rPr lang="en-US" baseline="0" dirty="0"/>
              <a:t>, and </a:t>
            </a:r>
            <a:r>
              <a:rPr lang="en-US" b="1" baseline="0" dirty="0"/>
              <a:t>resource prioritization and allocation </a:t>
            </a:r>
            <a:r>
              <a:rPr lang="en-US" baseline="0" dirty="0"/>
              <a:t>for ESF17.</a:t>
            </a:r>
            <a:r>
              <a:rPr lang="en-US" dirty="0"/>
              <a:t>  </a:t>
            </a:r>
          </a:p>
          <a:p>
            <a:endParaRPr lang="en-US" dirty="0"/>
          </a:p>
          <a:p>
            <a:r>
              <a:rPr lang="en-US" dirty="0"/>
              <a:t>We prioritize our response actions by holding daily conference</a:t>
            </a:r>
            <a:r>
              <a:rPr lang="en-US" baseline="0" dirty="0"/>
              <a:t> calls to coordinate needs for the counties and state.</a:t>
            </a:r>
          </a:p>
          <a:p>
            <a:endParaRPr lang="en-US" baseline="0" dirty="0"/>
          </a:p>
          <a:p>
            <a:pPr defTabSz="949478">
              <a:defRPr/>
            </a:pPr>
            <a:r>
              <a:rPr lang="en-US" dirty="0"/>
              <a:t>By activating SART, ESF17 can pool together the skills and resources from each partner agency, to provide a coordinated and efficient incident response for animal and ag sectors in Florida.</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2E38C-2731-441E-B5E7-5F20AAAAC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89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a:t>This is an important component of our ESF17</a:t>
            </a:r>
            <a:r>
              <a:rPr lang="en-US" baseline="0" dirty="0"/>
              <a:t> response.  Due to ESF17 being such a broad mission area to respond to, we developed the State Agricultural Response Team (SART) to SUPPORT ESF 17. To prevent duplication of efforts when dealing with animals and agriculture in emergencies, the Florida Department of Agriculture and Consumer Services -- the lead agency for ESF-17 -- teamed up with the University of Florida’s Institute of Food and Agricultural Sciences, UF’s College of Veterinary Medicine and the USDA’s Farm Service Agency to develop a new approach to disaster relief. Together they formed SART in 2004. </a:t>
            </a:r>
          </a:p>
          <a:p>
            <a:pPr defTabSz="949478">
              <a:defRPr/>
            </a:pPr>
            <a:endParaRPr lang="en-US" baseline="0" dirty="0"/>
          </a:p>
          <a:p>
            <a:pPr defTabSz="949478">
              <a:defRPr/>
            </a:pPr>
            <a:r>
              <a:rPr lang="en-US" baseline="0" dirty="0"/>
              <a:t>SART was created as a means for ESF 17 to WORK SMARTER, NOT HARDER.  </a:t>
            </a:r>
          </a:p>
          <a:p>
            <a:r>
              <a:rPr lang="en-US" dirty="0"/>
              <a:t>SART mission statement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F80EB7-9F19-435C-8561-1FD5762B6C0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5873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Happy to announce that just this year, SART…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4B1A0-13FA-462B-ABBA-649506F516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154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A3388-777C-4FB2-BF2D-47D47D5F0C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350789-99E6-4823-9E51-5BAC49502C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267196-3294-4DC9-9177-1A34EC448D85}"/>
              </a:ext>
            </a:extLst>
          </p:cNvPr>
          <p:cNvSpPr>
            <a:spLocks noGrp="1"/>
          </p:cNvSpPr>
          <p:nvPr>
            <p:ph type="dt" sz="half" idx="10"/>
          </p:nvPr>
        </p:nvSpPr>
        <p:spPr/>
        <p:txBody>
          <a:bodyPr/>
          <a:lstStyle/>
          <a:p>
            <a:fld id="{6A016B96-D93F-4E7A-9648-C60C20811256}" type="datetime1">
              <a:rPr lang="en-US" smtClean="0"/>
              <a:t>5/28/2025</a:t>
            </a:fld>
            <a:endParaRPr lang="en-US" dirty="0"/>
          </a:p>
        </p:txBody>
      </p:sp>
      <p:sp>
        <p:nvSpPr>
          <p:cNvPr id="5" name="Footer Placeholder 4">
            <a:extLst>
              <a:ext uri="{FF2B5EF4-FFF2-40B4-BE49-F238E27FC236}">
                <a16:creationId xmlns:a16="http://schemas.microsoft.com/office/drawing/2014/main" id="{ECAB0F6B-60E1-4586-8A4A-B117812537A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FBC0F0-D77D-4BEA-91A9-2966FDC23437}"/>
              </a:ext>
            </a:extLst>
          </p:cNvPr>
          <p:cNvSpPr>
            <a:spLocks noGrp="1"/>
          </p:cNvSpPr>
          <p:nvPr>
            <p:ph type="sldNum" sz="quarter" idx="12"/>
          </p:nvPr>
        </p:nvSpPr>
        <p:spPr/>
        <p:txBody>
          <a:bodyPr/>
          <a:lstStyle/>
          <a:p>
            <a:fld id="{88D0AA49-A045-4623-935E-546639228491}" type="slidenum">
              <a:rPr lang="en-US" smtClean="0"/>
              <a:t>‹#›</a:t>
            </a:fld>
            <a:endParaRPr lang="en-US" dirty="0"/>
          </a:p>
        </p:txBody>
      </p:sp>
    </p:spTree>
    <p:extLst>
      <p:ext uri="{BB962C8B-B14F-4D97-AF65-F5344CB8AC3E}">
        <p14:creationId xmlns:p14="http://schemas.microsoft.com/office/powerpoint/2010/main" val="255519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0C6DC-A11B-402C-B6B3-2BE2DCC0DC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21E33F-DC05-41ED-8F0B-AE796F3150D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883EA8-245F-435B-B4EC-872C2F810636}"/>
              </a:ext>
            </a:extLst>
          </p:cNvPr>
          <p:cNvSpPr>
            <a:spLocks noGrp="1"/>
          </p:cNvSpPr>
          <p:nvPr>
            <p:ph type="dt" sz="half" idx="10"/>
          </p:nvPr>
        </p:nvSpPr>
        <p:spPr/>
        <p:txBody>
          <a:bodyPr/>
          <a:lstStyle/>
          <a:p>
            <a:fld id="{96E8B3E3-166B-4B91-B84B-AB9E47A45EF9}" type="datetime1">
              <a:rPr lang="en-US" smtClean="0"/>
              <a:t>5/28/2025</a:t>
            </a:fld>
            <a:endParaRPr lang="en-US" dirty="0"/>
          </a:p>
        </p:txBody>
      </p:sp>
      <p:sp>
        <p:nvSpPr>
          <p:cNvPr id="5" name="Footer Placeholder 4">
            <a:extLst>
              <a:ext uri="{FF2B5EF4-FFF2-40B4-BE49-F238E27FC236}">
                <a16:creationId xmlns:a16="http://schemas.microsoft.com/office/drawing/2014/main" id="{9062EA05-D127-49EE-B968-B71586EC8C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97F37E-2B17-4F4F-9BBE-6B23F9B4864D}"/>
              </a:ext>
            </a:extLst>
          </p:cNvPr>
          <p:cNvSpPr>
            <a:spLocks noGrp="1"/>
          </p:cNvSpPr>
          <p:nvPr>
            <p:ph type="sldNum" sz="quarter" idx="12"/>
          </p:nvPr>
        </p:nvSpPr>
        <p:spPr/>
        <p:txBody>
          <a:bodyPr/>
          <a:lstStyle/>
          <a:p>
            <a:fld id="{88D0AA49-A045-4623-935E-546639228491}" type="slidenum">
              <a:rPr lang="en-US" smtClean="0"/>
              <a:t>‹#›</a:t>
            </a:fld>
            <a:endParaRPr lang="en-US" dirty="0"/>
          </a:p>
        </p:txBody>
      </p:sp>
    </p:spTree>
    <p:extLst>
      <p:ext uri="{BB962C8B-B14F-4D97-AF65-F5344CB8AC3E}">
        <p14:creationId xmlns:p14="http://schemas.microsoft.com/office/powerpoint/2010/main" val="428276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ABE97D-B351-491F-A27E-C97503D114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066B73-E75E-423D-9D07-72FCBF8E283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098C39-4005-4D63-8260-EF76737024C0}"/>
              </a:ext>
            </a:extLst>
          </p:cNvPr>
          <p:cNvSpPr>
            <a:spLocks noGrp="1"/>
          </p:cNvSpPr>
          <p:nvPr>
            <p:ph type="dt" sz="half" idx="10"/>
          </p:nvPr>
        </p:nvSpPr>
        <p:spPr/>
        <p:txBody>
          <a:bodyPr/>
          <a:lstStyle/>
          <a:p>
            <a:fld id="{4DA3B2CD-2FEC-484B-B45D-A89425B9567E}" type="datetime1">
              <a:rPr lang="en-US" smtClean="0"/>
              <a:t>5/28/2025</a:t>
            </a:fld>
            <a:endParaRPr lang="en-US" dirty="0"/>
          </a:p>
        </p:txBody>
      </p:sp>
      <p:sp>
        <p:nvSpPr>
          <p:cNvPr id="5" name="Footer Placeholder 4">
            <a:extLst>
              <a:ext uri="{FF2B5EF4-FFF2-40B4-BE49-F238E27FC236}">
                <a16:creationId xmlns:a16="http://schemas.microsoft.com/office/drawing/2014/main" id="{9436E863-0A93-4076-8365-272524DD6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9B1EE49-5992-4798-8F95-2DEF83C0BE1B}"/>
              </a:ext>
            </a:extLst>
          </p:cNvPr>
          <p:cNvSpPr>
            <a:spLocks noGrp="1"/>
          </p:cNvSpPr>
          <p:nvPr>
            <p:ph type="sldNum" sz="quarter" idx="12"/>
          </p:nvPr>
        </p:nvSpPr>
        <p:spPr/>
        <p:txBody>
          <a:bodyPr/>
          <a:lstStyle/>
          <a:p>
            <a:fld id="{88D0AA49-A045-4623-935E-546639228491}" type="slidenum">
              <a:rPr lang="en-US" smtClean="0"/>
              <a:t>‹#›</a:t>
            </a:fld>
            <a:endParaRPr lang="en-US" dirty="0"/>
          </a:p>
        </p:txBody>
      </p:sp>
    </p:spTree>
    <p:extLst>
      <p:ext uri="{BB962C8B-B14F-4D97-AF65-F5344CB8AC3E}">
        <p14:creationId xmlns:p14="http://schemas.microsoft.com/office/powerpoint/2010/main" val="49563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35527-7E9F-4920-B15B-589B06C560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A1FED7-CE9B-4005-AAE5-D7F489347D2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86E07F-93F3-4979-B698-B2F4A297CA2A}"/>
              </a:ext>
            </a:extLst>
          </p:cNvPr>
          <p:cNvSpPr>
            <a:spLocks noGrp="1"/>
          </p:cNvSpPr>
          <p:nvPr>
            <p:ph type="dt" sz="half" idx="10"/>
          </p:nvPr>
        </p:nvSpPr>
        <p:spPr/>
        <p:txBody>
          <a:bodyPr/>
          <a:lstStyle/>
          <a:p>
            <a:fld id="{0C70ED7E-669F-4B5D-900F-219E2BCBF1FE}" type="datetime1">
              <a:rPr lang="en-US" smtClean="0"/>
              <a:t>5/28/2025</a:t>
            </a:fld>
            <a:endParaRPr lang="en-US" dirty="0"/>
          </a:p>
        </p:txBody>
      </p:sp>
      <p:sp>
        <p:nvSpPr>
          <p:cNvPr id="5" name="Footer Placeholder 4">
            <a:extLst>
              <a:ext uri="{FF2B5EF4-FFF2-40B4-BE49-F238E27FC236}">
                <a16:creationId xmlns:a16="http://schemas.microsoft.com/office/drawing/2014/main" id="{02E6C904-EF39-4241-856E-7E3DC02F01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0672E6-7A47-4B42-A11F-EA9AD18894BC}"/>
              </a:ext>
            </a:extLst>
          </p:cNvPr>
          <p:cNvSpPr>
            <a:spLocks noGrp="1"/>
          </p:cNvSpPr>
          <p:nvPr>
            <p:ph type="sldNum" sz="quarter" idx="12"/>
          </p:nvPr>
        </p:nvSpPr>
        <p:spPr/>
        <p:txBody>
          <a:bodyPr/>
          <a:lstStyle/>
          <a:p>
            <a:fld id="{88D0AA49-A045-4623-935E-546639228491}" type="slidenum">
              <a:rPr lang="en-US" smtClean="0"/>
              <a:t>‹#›</a:t>
            </a:fld>
            <a:endParaRPr lang="en-US" dirty="0"/>
          </a:p>
        </p:txBody>
      </p:sp>
    </p:spTree>
    <p:extLst>
      <p:ext uri="{BB962C8B-B14F-4D97-AF65-F5344CB8AC3E}">
        <p14:creationId xmlns:p14="http://schemas.microsoft.com/office/powerpoint/2010/main" val="189062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73577-E0C8-40C9-93DD-065263CE19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98F637-1575-47DA-AA85-F07940036F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D967A23-21C6-4B15-A83E-87D9F96C6123}"/>
              </a:ext>
            </a:extLst>
          </p:cNvPr>
          <p:cNvSpPr>
            <a:spLocks noGrp="1"/>
          </p:cNvSpPr>
          <p:nvPr>
            <p:ph type="dt" sz="half" idx="10"/>
          </p:nvPr>
        </p:nvSpPr>
        <p:spPr/>
        <p:txBody>
          <a:bodyPr/>
          <a:lstStyle/>
          <a:p>
            <a:fld id="{058D2871-BAE8-48E4-AA3E-C03CA6FC3F15}" type="datetime1">
              <a:rPr lang="en-US" smtClean="0"/>
              <a:t>5/28/2025</a:t>
            </a:fld>
            <a:endParaRPr lang="en-US" dirty="0"/>
          </a:p>
        </p:txBody>
      </p:sp>
      <p:sp>
        <p:nvSpPr>
          <p:cNvPr id="5" name="Footer Placeholder 4">
            <a:extLst>
              <a:ext uri="{FF2B5EF4-FFF2-40B4-BE49-F238E27FC236}">
                <a16:creationId xmlns:a16="http://schemas.microsoft.com/office/drawing/2014/main" id="{C4B09D7C-686C-4C6E-A435-7EB97132F3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135449-55BC-41FB-9E8C-F5B1772284DC}"/>
              </a:ext>
            </a:extLst>
          </p:cNvPr>
          <p:cNvSpPr>
            <a:spLocks noGrp="1"/>
          </p:cNvSpPr>
          <p:nvPr>
            <p:ph type="sldNum" sz="quarter" idx="12"/>
          </p:nvPr>
        </p:nvSpPr>
        <p:spPr/>
        <p:txBody>
          <a:bodyPr/>
          <a:lstStyle/>
          <a:p>
            <a:fld id="{88D0AA49-A045-4623-935E-546639228491}" type="slidenum">
              <a:rPr lang="en-US" smtClean="0"/>
              <a:t>‹#›</a:t>
            </a:fld>
            <a:endParaRPr lang="en-US" dirty="0"/>
          </a:p>
        </p:txBody>
      </p:sp>
    </p:spTree>
    <p:extLst>
      <p:ext uri="{BB962C8B-B14F-4D97-AF65-F5344CB8AC3E}">
        <p14:creationId xmlns:p14="http://schemas.microsoft.com/office/powerpoint/2010/main" val="407511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9CC1F-517C-45DE-8FA5-9C355D7910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53FDD8-B358-43BB-8B6F-011683E77F8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E92A66-8231-4305-A308-F3A237350D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933E65-D0CF-4B4B-BBF2-3E873E4247B6}"/>
              </a:ext>
            </a:extLst>
          </p:cNvPr>
          <p:cNvSpPr>
            <a:spLocks noGrp="1"/>
          </p:cNvSpPr>
          <p:nvPr>
            <p:ph type="dt" sz="half" idx="10"/>
          </p:nvPr>
        </p:nvSpPr>
        <p:spPr/>
        <p:txBody>
          <a:bodyPr/>
          <a:lstStyle/>
          <a:p>
            <a:fld id="{5BD0D64B-3203-4DF7-AFE3-3544FEC80DE6}" type="datetime1">
              <a:rPr lang="en-US" smtClean="0"/>
              <a:t>5/28/2025</a:t>
            </a:fld>
            <a:endParaRPr lang="en-US" dirty="0"/>
          </a:p>
        </p:txBody>
      </p:sp>
      <p:sp>
        <p:nvSpPr>
          <p:cNvPr id="6" name="Footer Placeholder 5">
            <a:extLst>
              <a:ext uri="{FF2B5EF4-FFF2-40B4-BE49-F238E27FC236}">
                <a16:creationId xmlns:a16="http://schemas.microsoft.com/office/drawing/2014/main" id="{1C98C594-EEB9-4A4C-AA8C-7C21976909B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6942DAB-2D86-4517-9FF4-BAC9C464B1D0}"/>
              </a:ext>
            </a:extLst>
          </p:cNvPr>
          <p:cNvSpPr>
            <a:spLocks noGrp="1"/>
          </p:cNvSpPr>
          <p:nvPr>
            <p:ph type="sldNum" sz="quarter" idx="12"/>
          </p:nvPr>
        </p:nvSpPr>
        <p:spPr/>
        <p:txBody>
          <a:bodyPr/>
          <a:lstStyle/>
          <a:p>
            <a:fld id="{88D0AA49-A045-4623-935E-546639228491}" type="slidenum">
              <a:rPr lang="en-US" smtClean="0"/>
              <a:t>‹#›</a:t>
            </a:fld>
            <a:endParaRPr lang="en-US" dirty="0"/>
          </a:p>
        </p:txBody>
      </p:sp>
    </p:spTree>
    <p:extLst>
      <p:ext uri="{BB962C8B-B14F-4D97-AF65-F5344CB8AC3E}">
        <p14:creationId xmlns:p14="http://schemas.microsoft.com/office/powerpoint/2010/main" val="197551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416BC-EB19-47A0-8B68-CE42CA4F50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2E73A0-BE9E-4B84-B93B-4D8004E9C9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272FFFC-11C5-4C0B-A1EC-600CA216B3B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381F77-FE59-4119-9C61-CFF5CEFFA2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FA19DDC-5C68-481D-97A2-35BEC680780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56FD2D-1227-4C0C-8B0F-F3A0CC09D2F3}"/>
              </a:ext>
            </a:extLst>
          </p:cNvPr>
          <p:cNvSpPr>
            <a:spLocks noGrp="1"/>
          </p:cNvSpPr>
          <p:nvPr>
            <p:ph type="dt" sz="half" idx="10"/>
          </p:nvPr>
        </p:nvSpPr>
        <p:spPr/>
        <p:txBody>
          <a:bodyPr/>
          <a:lstStyle/>
          <a:p>
            <a:fld id="{435F8979-5AF1-44EA-B8E1-D48164998D1A}" type="datetime1">
              <a:rPr lang="en-US" smtClean="0"/>
              <a:t>5/28/2025</a:t>
            </a:fld>
            <a:endParaRPr lang="en-US" dirty="0"/>
          </a:p>
        </p:txBody>
      </p:sp>
      <p:sp>
        <p:nvSpPr>
          <p:cNvPr id="8" name="Footer Placeholder 7">
            <a:extLst>
              <a:ext uri="{FF2B5EF4-FFF2-40B4-BE49-F238E27FC236}">
                <a16:creationId xmlns:a16="http://schemas.microsoft.com/office/drawing/2014/main" id="{010C5F38-4332-420D-AB77-83B51076A07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DF07C71-80D2-4606-9192-ADFAA2607E6C}"/>
              </a:ext>
            </a:extLst>
          </p:cNvPr>
          <p:cNvSpPr>
            <a:spLocks noGrp="1"/>
          </p:cNvSpPr>
          <p:nvPr>
            <p:ph type="sldNum" sz="quarter" idx="12"/>
          </p:nvPr>
        </p:nvSpPr>
        <p:spPr/>
        <p:txBody>
          <a:bodyPr/>
          <a:lstStyle/>
          <a:p>
            <a:fld id="{88D0AA49-A045-4623-935E-546639228491}" type="slidenum">
              <a:rPr lang="en-US" smtClean="0"/>
              <a:t>‹#›</a:t>
            </a:fld>
            <a:endParaRPr lang="en-US" dirty="0"/>
          </a:p>
        </p:txBody>
      </p:sp>
    </p:spTree>
    <p:extLst>
      <p:ext uri="{BB962C8B-B14F-4D97-AF65-F5344CB8AC3E}">
        <p14:creationId xmlns:p14="http://schemas.microsoft.com/office/powerpoint/2010/main" val="110294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421DE-EB42-4197-B4E0-5EF75CE1E6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7BE660-644B-4697-A0B2-7333BFDB1C0E}"/>
              </a:ext>
            </a:extLst>
          </p:cNvPr>
          <p:cNvSpPr>
            <a:spLocks noGrp="1"/>
          </p:cNvSpPr>
          <p:nvPr>
            <p:ph type="dt" sz="half" idx="10"/>
          </p:nvPr>
        </p:nvSpPr>
        <p:spPr/>
        <p:txBody>
          <a:bodyPr/>
          <a:lstStyle/>
          <a:p>
            <a:fld id="{682B801C-2A9B-4DD3-A245-F47C19484805}" type="datetime1">
              <a:rPr lang="en-US" smtClean="0"/>
              <a:t>5/28/2025</a:t>
            </a:fld>
            <a:endParaRPr lang="en-US" dirty="0"/>
          </a:p>
        </p:txBody>
      </p:sp>
      <p:sp>
        <p:nvSpPr>
          <p:cNvPr id="4" name="Footer Placeholder 3">
            <a:extLst>
              <a:ext uri="{FF2B5EF4-FFF2-40B4-BE49-F238E27FC236}">
                <a16:creationId xmlns:a16="http://schemas.microsoft.com/office/drawing/2014/main" id="{8629F955-6707-41F0-B61A-A6DA1BA3D18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A5E0594-B64E-4CF2-93D0-F762880592EF}"/>
              </a:ext>
            </a:extLst>
          </p:cNvPr>
          <p:cNvSpPr>
            <a:spLocks noGrp="1"/>
          </p:cNvSpPr>
          <p:nvPr>
            <p:ph type="sldNum" sz="quarter" idx="12"/>
          </p:nvPr>
        </p:nvSpPr>
        <p:spPr/>
        <p:txBody>
          <a:bodyPr/>
          <a:lstStyle/>
          <a:p>
            <a:fld id="{88D0AA49-A045-4623-935E-546639228491}" type="slidenum">
              <a:rPr lang="en-US" smtClean="0"/>
              <a:t>‹#›</a:t>
            </a:fld>
            <a:endParaRPr lang="en-US" dirty="0"/>
          </a:p>
        </p:txBody>
      </p:sp>
    </p:spTree>
    <p:extLst>
      <p:ext uri="{BB962C8B-B14F-4D97-AF65-F5344CB8AC3E}">
        <p14:creationId xmlns:p14="http://schemas.microsoft.com/office/powerpoint/2010/main" val="313600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F6B8BC-6680-4F7C-822D-14F73DCCA065}"/>
              </a:ext>
            </a:extLst>
          </p:cNvPr>
          <p:cNvSpPr>
            <a:spLocks noGrp="1"/>
          </p:cNvSpPr>
          <p:nvPr>
            <p:ph type="dt" sz="half" idx="10"/>
          </p:nvPr>
        </p:nvSpPr>
        <p:spPr/>
        <p:txBody>
          <a:bodyPr/>
          <a:lstStyle/>
          <a:p>
            <a:fld id="{5BE2381C-8D96-4D99-8F39-0FA9F8FB342D}" type="datetime1">
              <a:rPr lang="en-US" smtClean="0"/>
              <a:t>5/28/2025</a:t>
            </a:fld>
            <a:endParaRPr lang="en-US" dirty="0"/>
          </a:p>
        </p:txBody>
      </p:sp>
      <p:sp>
        <p:nvSpPr>
          <p:cNvPr id="3" name="Footer Placeholder 2">
            <a:extLst>
              <a:ext uri="{FF2B5EF4-FFF2-40B4-BE49-F238E27FC236}">
                <a16:creationId xmlns:a16="http://schemas.microsoft.com/office/drawing/2014/main" id="{EA3DE857-BC37-41F2-926E-5F3317283A9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2EC384D-0083-43AA-B559-F0FC797CE619}"/>
              </a:ext>
            </a:extLst>
          </p:cNvPr>
          <p:cNvSpPr>
            <a:spLocks noGrp="1"/>
          </p:cNvSpPr>
          <p:nvPr>
            <p:ph type="sldNum" sz="quarter" idx="12"/>
          </p:nvPr>
        </p:nvSpPr>
        <p:spPr/>
        <p:txBody>
          <a:bodyPr/>
          <a:lstStyle/>
          <a:p>
            <a:fld id="{88D0AA49-A045-4623-935E-546639228491}" type="slidenum">
              <a:rPr lang="en-US" smtClean="0"/>
              <a:t>‹#›</a:t>
            </a:fld>
            <a:endParaRPr lang="en-US" dirty="0"/>
          </a:p>
        </p:txBody>
      </p:sp>
    </p:spTree>
    <p:extLst>
      <p:ext uri="{BB962C8B-B14F-4D97-AF65-F5344CB8AC3E}">
        <p14:creationId xmlns:p14="http://schemas.microsoft.com/office/powerpoint/2010/main" val="221668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2F423-8731-4F5B-817F-2E8E316D59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FA30CD-FD6B-4348-BEBE-3C0C486F6C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2B7FA1-2F1F-4EAC-9455-BFADD9898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7782447-EADC-4466-9907-C2603D3BF934}"/>
              </a:ext>
            </a:extLst>
          </p:cNvPr>
          <p:cNvSpPr>
            <a:spLocks noGrp="1"/>
          </p:cNvSpPr>
          <p:nvPr>
            <p:ph type="dt" sz="half" idx="10"/>
          </p:nvPr>
        </p:nvSpPr>
        <p:spPr/>
        <p:txBody>
          <a:bodyPr/>
          <a:lstStyle/>
          <a:p>
            <a:fld id="{CC8F00D9-20B3-422D-BE92-2B4F59A9328C}" type="datetime1">
              <a:rPr lang="en-US" smtClean="0"/>
              <a:t>5/28/2025</a:t>
            </a:fld>
            <a:endParaRPr lang="en-US" dirty="0"/>
          </a:p>
        </p:txBody>
      </p:sp>
      <p:sp>
        <p:nvSpPr>
          <p:cNvPr id="6" name="Footer Placeholder 5">
            <a:extLst>
              <a:ext uri="{FF2B5EF4-FFF2-40B4-BE49-F238E27FC236}">
                <a16:creationId xmlns:a16="http://schemas.microsoft.com/office/drawing/2014/main" id="{8C3AA718-77C0-4A09-B0E3-65ED66ACF7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421DDF-85C5-447B-8B31-50375C28D2CB}"/>
              </a:ext>
            </a:extLst>
          </p:cNvPr>
          <p:cNvSpPr>
            <a:spLocks noGrp="1"/>
          </p:cNvSpPr>
          <p:nvPr>
            <p:ph type="sldNum" sz="quarter" idx="12"/>
          </p:nvPr>
        </p:nvSpPr>
        <p:spPr/>
        <p:txBody>
          <a:bodyPr/>
          <a:lstStyle/>
          <a:p>
            <a:fld id="{88D0AA49-A045-4623-935E-546639228491}" type="slidenum">
              <a:rPr lang="en-US" smtClean="0"/>
              <a:t>‹#›</a:t>
            </a:fld>
            <a:endParaRPr lang="en-US" dirty="0"/>
          </a:p>
        </p:txBody>
      </p:sp>
    </p:spTree>
    <p:extLst>
      <p:ext uri="{BB962C8B-B14F-4D97-AF65-F5344CB8AC3E}">
        <p14:creationId xmlns:p14="http://schemas.microsoft.com/office/powerpoint/2010/main" val="118747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8A1A3-E7A3-408C-AC2B-2385334DDD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F37215-EC33-4E74-80C5-BE332B2195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4B652D4-3316-410A-9C5C-AC896566FF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19F1BB-8240-47EF-BD29-4F6C215F8295}"/>
              </a:ext>
            </a:extLst>
          </p:cNvPr>
          <p:cNvSpPr>
            <a:spLocks noGrp="1"/>
          </p:cNvSpPr>
          <p:nvPr>
            <p:ph type="dt" sz="half" idx="10"/>
          </p:nvPr>
        </p:nvSpPr>
        <p:spPr/>
        <p:txBody>
          <a:bodyPr/>
          <a:lstStyle/>
          <a:p>
            <a:fld id="{5E3120C1-9822-46CD-A62E-2CB026808E1D}" type="datetime1">
              <a:rPr lang="en-US" smtClean="0"/>
              <a:t>5/28/2025</a:t>
            </a:fld>
            <a:endParaRPr lang="en-US" dirty="0"/>
          </a:p>
        </p:txBody>
      </p:sp>
      <p:sp>
        <p:nvSpPr>
          <p:cNvPr id="6" name="Footer Placeholder 5">
            <a:extLst>
              <a:ext uri="{FF2B5EF4-FFF2-40B4-BE49-F238E27FC236}">
                <a16:creationId xmlns:a16="http://schemas.microsoft.com/office/drawing/2014/main" id="{CB468CDA-A1B9-495E-B359-96B9B0C7D78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10F1345-0EB4-4E54-A0CE-95A5C2B74985}"/>
              </a:ext>
            </a:extLst>
          </p:cNvPr>
          <p:cNvSpPr>
            <a:spLocks noGrp="1"/>
          </p:cNvSpPr>
          <p:nvPr>
            <p:ph type="sldNum" sz="quarter" idx="12"/>
          </p:nvPr>
        </p:nvSpPr>
        <p:spPr/>
        <p:txBody>
          <a:bodyPr/>
          <a:lstStyle/>
          <a:p>
            <a:fld id="{88D0AA49-A045-4623-935E-546639228491}" type="slidenum">
              <a:rPr lang="en-US" smtClean="0"/>
              <a:t>‹#›</a:t>
            </a:fld>
            <a:endParaRPr lang="en-US" dirty="0"/>
          </a:p>
        </p:txBody>
      </p:sp>
    </p:spTree>
    <p:extLst>
      <p:ext uri="{BB962C8B-B14F-4D97-AF65-F5344CB8AC3E}">
        <p14:creationId xmlns:p14="http://schemas.microsoft.com/office/powerpoint/2010/main" val="240068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99003-ABF1-4DD5-9E01-AC7BAA74F5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9FDAF3-B78F-447B-98EB-1E0D0F97F7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5AD0D1-D601-4E03-BBC5-CF69D735D8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4A4D90-8919-4769-BD24-D231A5BB5DF7}" type="datetime1">
              <a:rPr lang="en-US" smtClean="0"/>
              <a:t>5/28/2025</a:t>
            </a:fld>
            <a:endParaRPr lang="en-US" dirty="0"/>
          </a:p>
        </p:txBody>
      </p:sp>
      <p:sp>
        <p:nvSpPr>
          <p:cNvPr id="5" name="Footer Placeholder 4">
            <a:extLst>
              <a:ext uri="{FF2B5EF4-FFF2-40B4-BE49-F238E27FC236}">
                <a16:creationId xmlns:a16="http://schemas.microsoft.com/office/drawing/2014/main" id="{FCE3537B-C3D0-44DE-BDC1-5125265786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C7AEB09-0304-4514-8003-8953C61883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D0AA49-A045-4623-935E-546639228491}" type="slidenum">
              <a:rPr lang="en-US" smtClean="0"/>
              <a:t>‹#›</a:t>
            </a:fld>
            <a:endParaRPr lang="en-US" dirty="0"/>
          </a:p>
        </p:txBody>
      </p:sp>
    </p:spTree>
    <p:extLst>
      <p:ext uri="{BB962C8B-B14F-4D97-AF65-F5344CB8AC3E}">
        <p14:creationId xmlns:p14="http://schemas.microsoft.com/office/powerpoint/2010/main" val="46609946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hyperlink" Target="http://www.flsart.org/"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hyperlink" Target="http://www.flsart.or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hyperlink" Target="http://www.flsart.or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70252-179E-4CB7-9BE9-885C9B0720C9}"/>
              </a:ext>
            </a:extLst>
          </p:cNvPr>
          <p:cNvSpPr>
            <a:spLocks noGrp="1"/>
          </p:cNvSpPr>
          <p:nvPr>
            <p:ph type="ctrTitle"/>
          </p:nvPr>
        </p:nvSpPr>
        <p:spPr>
          <a:xfrm>
            <a:off x="1122994" y="1052600"/>
            <a:ext cx="9946006" cy="2977958"/>
          </a:xfrm>
        </p:spPr>
        <p:txBody>
          <a:bodyPr>
            <a:noAutofit/>
          </a:bodyPr>
          <a:lstStyle/>
          <a:p>
            <a:pPr>
              <a:spcBef>
                <a:spcPts val="0"/>
              </a:spcBef>
              <a:spcAft>
                <a:spcPts val="1200"/>
              </a:spcAft>
            </a:pPr>
            <a:r>
              <a:rPr lang="en-US" sz="6600" b="1" dirty="0">
                <a:effectLst>
                  <a:glow rad="228600">
                    <a:schemeClr val="accent1">
                      <a:satMod val="175000"/>
                      <a:alpha val="40000"/>
                    </a:schemeClr>
                  </a:glow>
                </a:effectLst>
                <a:latin typeface="Abadi" panose="020B0604020104020204" pitchFamily="34" charset="0"/>
              </a:rPr>
              <a:t>Florida SART</a:t>
            </a:r>
            <a:br>
              <a:rPr lang="en-US" sz="6600" b="1" dirty="0">
                <a:effectLst>
                  <a:glow rad="228600">
                    <a:schemeClr val="accent1">
                      <a:satMod val="175000"/>
                      <a:alpha val="40000"/>
                    </a:schemeClr>
                  </a:glow>
                </a:effectLst>
                <a:latin typeface="Abadi" panose="020B0604020104020204" pitchFamily="34" charset="0"/>
              </a:rPr>
            </a:br>
            <a:r>
              <a:rPr lang="en-US" sz="6600" b="1" dirty="0">
                <a:effectLst>
                  <a:glow rad="228600">
                    <a:schemeClr val="accent1">
                      <a:satMod val="175000"/>
                      <a:alpha val="40000"/>
                    </a:schemeClr>
                  </a:glow>
                </a:effectLst>
                <a:latin typeface="Abadi" panose="020B0604020104020204" pitchFamily="34" charset="0"/>
              </a:rPr>
              <a:t>Concept of Operations</a:t>
            </a:r>
            <a:br>
              <a:rPr lang="en-US" sz="4800" dirty="0"/>
            </a:br>
            <a:endParaRPr lang="en-US" sz="4800" dirty="0">
              <a:effectLst>
                <a:glow rad="228600">
                  <a:schemeClr val="accent1">
                    <a:satMod val="175000"/>
                    <a:alpha val="40000"/>
                  </a:schemeClr>
                </a:glow>
              </a:effectLst>
            </a:endParaRPr>
          </a:p>
        </p:txBody>
      </p:sp>
      <p:sp>
        <p:nvSpPr>
          <p:cNvPr id="3" name="Subtitle 2">
            <a:extLst>
              <a:ext uri="{FF2B5EF4-FFF2-40B4-BE49-F238E27FC236}">
                <a16:creationId xmlns:a16="http://schemas.microsoft.com/office/drawing/2014/main" id="{605BB87A-FFF1-4F1D-A5EC-9733C0C3B687}"/>
              </a:ext>
            </a:extLst>
          </p:cNvPr>
          <p:cNvSpPr>
            <a:spLocks noGrp="1"/>
          </p:cNvSpPr>
          <p:nvPr>
            <p:ph type="subTitle" idx="1"/>
          </p:nvPr>
        </p:nvSpPr>
        <p:spPr>
          <a:xfrm>
            <a:off x="3528491" y="4030558"/>
            <a:ext cx="5135013" cy="1655762"/>
          </a:xfrm>
        </p:spPr>
        <p:txBody>
          <a:bodyPr>
            <a:normAutofit/>
          </a:bodyPr>
          <a:lstStyle/>
          <a:p>
            <a:r>
              <a:rPr lang="en-US" sz="3200" b="1" dirty="0">
                <a:latin typeface="Abadi" panose="020B0604020104020204" pitchFamily="34" charset="0"/>
              </a:rPr>
              <a:t>LeiAnna Moorhead</a:t>
            </a:r>
          </a:p>
          <a:p>
            <a:r>
              <a:rPr lang="en-US" sz="3200" b="1" dirty="0">
                <a:latin typeface="Abadi" panose="020B0604020104020204" pitchFamily="34" charset="0"/>
              </a:rPr>
              <a:t>May 29, 2025</a:t>
            </a:r>
          </a:p>
        </p:txBody>
      </p:sp>
      <p:pic>
        <p:nvPicPr>
          <p:cNvPr id="6" name="Picture 5">
            <a:extLst>
              <a:ext uri="{FF2B5EF4-FFF2-40B4-BE49-F238E27FC236}">
                <a16:creationId xmlns:a16="http://schemas.microsoft.com/office/drawing/2014/main" id="{425438BD-4648-4631-BC08-DFA8B935FD6F}"/>
              </a:ext>
            </a:extLst>
          </p:cNvPr>
          <p:cNvPicPr/>
          <p:nvPr/>
        </p:nvPicPr>
        <p:blipFill rotWithShape="1">
          <a:blip r:embed="rId3">
            <a:extLst>
              <a:ext uri="{28A0092B-C50C-407E-A947-70E740481C1C}">
                <a14:useLocalDpi xmlns:a14="http://schemas.microsoft.com/office/drawing/2010/main" val="0"/>
              </a:ext>
            </a:extLst>
          </a:blip>
          <a:srcRect l="5437"/>
          <a:stretch/>
        </p:blipFill>
        <p:spPr bwMode="auto">
          <a:xfrm>
            <a:off x="1" y="4858439"/>
            <a:ext cx="12191996" cy="199956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515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69EFA-03E5-486D-98BF-E321E7756658}"/>
              </a:ext>
            </a:extLst>
          </p:cNvPr>
          <p:cNvSpPr>
            <a:spLocks noGrp="1"/>
          </p:cNvSpPr>
          <p:nvPr>
            <p:ph type="title"/>
          </p:nvPr>
        </p:nvSpPr>
        <p:spPr>
          <a:xfrm>
            <a:off x="5474208" y="2354288"/>
            <a:ext cx="6272784" cy="1535051"/>
          </a:xfrm>
        </p:spPr>
        <p:txBody>
          <a:bodyPr anchor="b">
            <a:normAutofit/>
          </a:bodyPr>
          <a:lstStyle/>
          <a:p>
            <a:pPr algn="ctr"/>
            <a:r>
              <a:rPr lang="en-US" sz="5200" b="1" i="1" dirty="0">
                <a:latin typeface="Abadi" panose="020B0604020104020204" pitchFamily="34" charset="0"/>
              </a:rPr>
              <a:t>SART Mission</a:t>
            </a:r>
          </a:p>
        </p:txBody>
      </p:sp>
      <p:pic>
        <p:nvPicPr>
          <p:cNvPr id="7" name="Picture 6" descr="Diagram, calendar&#10;&#10;Description automatically generated">
            <a:extLst>
              <a:ext uri="{FF2B5EF4-FFF2-40B4-BE49-F238E27FC236}">
                <a16:creationId xmlns:a16="http://schemas.microsoft.com/office/drawing/2014/main" id="{4831BFAA-24C4-40A4-8EA2-C3B06D732044}"/>
              </a:ext>
            </a:extLst>
          </p:cNvPr>
          <p:cNvPicPr>
            <a:picLocks noChangeAspect="1"/>
          </p:cNvPicPr>
          <p:nvPr/>
        </p:nvPicPr>
        <p:blipFill rotWithShape="1">
          <a:blip r:embed="rId3"/>
          <a:srcRect b="1437"/>
          <a:stretch/>
        </p:blipFill>
        <p:spPr>
          <a:xfrm>
            <a:off x="721897" y="0"/>
            <a:ext cx="4502056" cy="6853045"/>
          </a:xfrm>
          <a:prstGeom prst="rect">
            <a:avLst/>
          </a:prstGeom>
        </p:spPr>
      </p:pic>
      <p:sp>
        <p:nvSpPr>
          <p:cNvPr id="3" name="Content Placeholder 2">
            <a:extLst>
              <a:ext uri="{FF2B5EF4-FFF2-40B4-BE49-F238E27FC236}">
                <a16:creationId xmlns:a16="http://schemas.microsoft.com/office/drawing/2014/main" id="{F8D01D90-6491-4E52-9C47-95A04E250918}"/>
              </a:ext>
            </a:extLst>
          </p:cNvPr>
          <p:cNvSpPr>
            <a:spLocks noGrp="1"/>
          </p:cNvSpPr>
          <p:nvPr>
            <p:ph idx="1"/>
          </p:nvPr>
        </p:nvSpPr>
        <p:spPr>
          <a:xfrm>
            <a:off x="5474208" y="4239626"/>
            <a:ext cx="6272784" cy="1535051"/>
          </a:xfrm>
        </p:spPr>
        <p:txBody>
          <a:bodyPr>
            <a:normAutofit/>
          </a:bodyPr>
          <a:lstStyle/>
          <a:p>
            <a:pPr marL="0" indent="0" algn="ctr">
              <a:buNone/>
            </a:pPr>
            <a:r>
              <a:rPr lang="en-US" sz="2400" b="1" i="1" dirty="0">
                <a:latin typeface="Abadi" panose="020B0604020104020204" pitchFamily="34" charset="0"/>
              </a:rPr>
              <a:t>Empower Floridians through training and resource coordination to enhance all-hazard disaster planning and response for animal and agricultural issues.</a:t>
            </a:r>
          </a:p>
        </p:txBody>
      </p:sp>
      <p:sp>
        <p:nvSpPr>
          <p:cNvPr id="4" name="Slide Number Placeholder 3">
            <a:extLst>
              <a:ext uri="{FF2B5EF4-FFF2-40B4-BE49-F238E27FC236}">
                <a16:creationId xmlns:a16="http://schemas.microsoft.com/office/drawing/2014/main" id="{BDDE202A-40C1-44C3-9610-20197E7F41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75897-D506-4D95-A262-64E2067485B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Content Placeholder 3" descr="Logo&#10;&#10;Description automatically generated">
            <a:extLst>
              <a:ext uri="{FF2B5EF4-FFF2-40B4-BE49-F238E27FC236}">
                <a16:creationId xmlns:a16="http://schemas.microsoft.com/office/drawing/2014/main" id="{E9BF2F81-16D4-F682-313F-700006B24A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7128169" y="93465"/>
            <a:ext cx="2807890" cy="2807890"/>
          </a:xfrm>
          <a:prstGeom prst="rect">
            <a:avLst/>
          </a:prstGeom>
          <a:noFill/>
          <a:ln w="9525">
            <a:noFill/>
            <a:miter lim="800000"/>
            <a:headEnd/>
            <a:tailEnd/>
          </a:ln>
        </p:spPr>
      </p:pic>
    </p:spTree>
    <p:extLst>
      <p:ext uri="{BB962C8B-B14F-4D97-AF65-F5344CB8AC3E}">
        <p14:creationId xmlns:p14="http://schemas.microsoft.com/office/powerpoint/2010/main" val="412169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C64723-A108-4794-AF95-B0649C880650}"/>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8164" b="7592"/>
          <a:stretch/>
        </p:blipFill>
        <p:spPr>
          <a:xfrm>
            <a:off x="-1" y="2052"/>
            <a:ext cx="12192000" cy="6855948"/>
          </a:xfrm>
          <a:prstGeom prst="rect">
            <a:avLst/>
          </a:prstGeom>
        </p:spPr>
      </p:pic>
      <p:sp>
        <p:nvSpPr>
          <p:cNvPr id="2" name="Title 1">
            <a:extLst>
              <a:ext uri="{FF2B5EF4-FFF2-40B4-BE49-F238E27FC236}">
                <a16:creationId xmlns:a16="http://schemas.microsoft.com/office/drawing/2014/main" id="{EF92D505-0279-4978-A732-15CD137B5F7C}"/>
              </a:ext>
            </a:extLst>
          </p:cNvPr>
          <p:cNvSpPr>
            <a:spLocks noGrp="1"/>
          </p:cNvSpPr>
          <p:nvPr>
            <p:ph type="title"/>
          </p:nvPr>
        </p:nvSpPr>
        <p:spPr>
          <a:xfrm>
            <a:off x="621484" y="1020731"/>
            <a:ext cx="5277333" cy="1325563"/>
          </a:xfrm>
        </p:spPr>
        <p:txBody>
          <a:bodyPr>
            <a:normAutofit/>
          </a:bodyPr>
          <a:lstStyle/>
          <a:p>
            <a:r>
              <a:rPr lang="en-US" b="1" dirty="0">
                <a:latin typeface="Abadi" panose="020B0604020104020204" pitchFamily="34" charset="0"/>
              </a:rPr>
              <a:t>SART – 2018 Legislative Update</a:t>
            </a:r>
          </a:p>
        </p:txBody>
      </p:sp>
      <p:sp>
        <p:nvSpPr>
          <p:cNvPr id="3" name="Content Placeholder 2">
            <a:extLst>
              <a:ext uri="{FF2B5EF4-FFF2-40B4-BE49-F238E27FC236}">
                <a16:creationId xmlns:a16="http://schemas.microsoft.com/office/drawing/2014/main" id="{762EF9C2-1995-40AC-B600-FD446D8B4809}"/>
              </a:ext>
            </a:extLst>
          </p:cNvPr>
          <p:cNvSpPr>
            <a:spLocks noGrp="1"/>
          </p:cNvSpPr>
          <p:nvPr>
            <p:ph idx="1"/>
          </p:nvPr>
        </p:nvSpPr>
        <p:spPr>
          <a:xfrm>
            <a:off x="805543" y="2527443"/>
            <a:ext cx="5272888" cy="4194032"/>
          </a:xfrm>
        </p:spPr>
        <p:txBody>
          <a:bodyPr anchor="t">
            <a:normAutofit fontScale="92500" lnSpcReduction="10000"/>
          </a:bodyPr>
          <a:lstStyle/>
          <a:p>
            <a:r>
              <a:rPr lang="en-US" sz="2400" b="1" dirty="0">
                <a:latin typeface="Abadi" panose="020B0604020104020204" pitchFamily="34" charset="0"/>
              </a:rPr>
              <a:t>Statutory Authority for SART</a:t>
            </a:r>
          </a:p>
          <a:p>
            <a:pPr lvl="1">
              <a:spcAft>
                <a:spcPts val="1200"/>
              </a:spcAft>
            </a:pPr>
            <a:r>
              <a:rPr lang="en-US" dirty="0">
                <a:latin typeface="Abadi" panose="020B0604020104020204" pitchFamily="34" charset="0"/>
              </a:rPr>
              <a:t>Chapter 252, State Emergency Management Act, was amended to create statutory authority for SART (s. 252.3569, F.S.).</a:t>
            </a:r>
          </a:p>
          <a:p>
            <a:pPr lvl="1"/>
            <a:r>
              <a:rPr lang="en-US" dirty="0">
                <a:latin typeface="Abadi" panose="020B0604020104020204" pitchFamily="34" charset="0"/>
              </a:rPr>
              <a:t>Effective July 1, 2018</a:t>
            </a:r>
          </a:p>
          <a:p>
            <a:pPr lvl="1"/>
            <a:endParaRPr lang="en-US" dirty="0">
              <a:latin typeface="Abadi" panose="020B0604020104020204" pitchFamily="34" charset="0"/>
            </a:endParaRPr>
          </a:p>
          <a:p>
            <a:r>
              <a:rPr lang="en-US" sz="2400" b="1" dirty="0">
                <a:latin typeface="Abadi" panose="020B0604020104020204" pitchFamily="34" charset="0"/>
              </a:rPr>
              <a:t>State funding for SART</a:t>
            </a:r>
          </a:p>
          <a:p>
            <a:pPr lvl="1"/>
            <a:r>
              <a:rPr lang="en-US" dirty="0">
                <a:latin typeface="Abadi" panose="020B0604020104020204" pitchFamily="34" charset="0"/>
              </a:rPr>
              <a:t>Funds provided to FDACS to coordinate the state’s response to animal and agricultural issues in Florida in the event of an emergency or disaster situation.</a:t>
            </a:r>
          </a:p>
          <a:p>
            <a:endParaRPr lang="en-US" sz="1000" dirty="0">
              <a:latin typeface="Abadi" panose="020B0604020104020204" pitchFamily="34" charset="0"/>
            </a:endParaRPr>
          </a:p>
          <a:p>
            <a:endParaRPr lang="en-US" sz="1000" dirty="0">
              <a:latin typeface="Abadi" panose="020B0604020104020204" pitchFamily="34" charset="0"/>
            </a:endParaRPr>
          </a:p>
        </p:txBody>
      </p:sp>
      <p:pic>
        <p:nvPicPr>
          <p:cNvPr id="4" name="Picture 3">
            <a:extLst>
              <a:ext uri="{FF2B5EF4-FFF2-40B4-BE49-F238E27FC236}">
                <a16:creationId xmlns:a16="http://schemas.microsoft.com/office/drawing/2014/main" id="{8E3CEAAA-6B79-4E50-8A7B-CD1420C578D4}"/>
              </a:ext>
            </a:extLst>
          </p:cNvPr>
          <p:cNvPicPr>
            <a:picLocks noChangeAspect="1"/>
          </p:cNvPicPr>
          <p:nvPr/>
        </p:nvPicPr>
        <p:blipFill rotWithShape="1">
          <a:blip r:embed="rId4">
            <a:extLst>
              <a:ext uri="{28A0092B-C50C-407E-A947-70E740481C1C}">
                <a14:useLocalDpi xmlns:a14="http://schemas.microsoft.com/office/drawing/2010/main" val="0"/>
              </a:ext>
            </a:extLst>
          </a:blip>
          <a:srcRect l="6010" r="7092" b="3"/>
          <a:stretch/>
        </p:blipFill>
        <p:spPr>
          <a:xfrm>
            <a:off x="6893342" y="760562"/>
            <a:ext cx="5298683" cy="6097438"/>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7" name="Slide Number Placeholder 6">
            <a:extLst>
              <a:ext uri="{FF2B5EF4-FFF2-40B4-BE49-F238E27FC236}">
                <a16:creationId xmlns:a16="http://schemas.microsoft.com/office/drawing/2014/main" id="{8EDE3EEC-C157-47B1-8284-03C98AC3FD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2EF251-4434-46F9-BC36-99E7EA2D0AE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40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879600" y="0"/>
            <a:ext cx="8229600" cy="838200"/>
          </a:xfrm>
        </p:spPr>
        <p:txBody>
          <a:bodyPr>
            <a:normAutofit fontScale="90000"/>
          </a:bodyPr>
          <a:lstStyle/>
          <a:p>
            <a:pPr algn="ctr"/>
            <a:br>
              <a:rPr lang="en-US" altLang="en-US" dirty="0">
                <a:latin typeface="Abadi" panose="020B0604020104020204" pitchFamily="34" charset="0"/>
              </a:rPr>
            </a:br>
            <a:r>
              <a:rPr lang="en-US" altLang="en-US" sz="4900" b="1" dirty="0">
                <a:latin typeface="Abadi" panose="020B0604020104020204" pitchFamily="34" charset="0"/>
              </a:rPr>
              <a:t>Who is SART?</a:t>
            </a:r>
            <a:br>
              <a:rPr lang="en-US" altLang="en-US" b="1" i="1" dirty="0">
                <a:latin typeface="Abadi" panose="020B0604020104020204" pitchFamily="34" charset="0"/>
              </a:rPr>
            </a:br>
            <a:endParaRPr lang="en-US" altLang="en-US" b="1" i="1" dirty="0">
              <a:latin typeface="Abadi" panose="020B0604020104020204" pitchFamily="34" charset="0"/>
            </a:endParaRPr>
          </a:p>
        </p:txBody>
      </p:sp>
      <p:sp>
        <p:nvSpPr>
          <p:cNvPr id="3" name="Content Placeholder 2"/>
          <p:cNvSpPr>
            <a:spLocks noGrp="1"/>
          </p:cNvSpPr>
          <p:nvPr>
            <p:ph sz="half" idx="1"/>
          </p:nvPr>
        </p:nvSpPr>
        <p:spPr>
          <a:xfrm>
            <a:off x="152399" y="941070"/>
            <a:ext cx="5249333" cy="6409267"/>
          </a:xfrm>
        </p:spPr>
        <p:txBody>
          <a:bodyPr>
            <a:normAutofit fontScale="92500" lnSpcReduction="20000"/>
          </a:bodyPr>
          <a:lstStyle/>
          <a:p>
            <a:pPr>
              <a:defRPr/>
            </a:pPr>
            <a:r>
              <a:rPr lang="en-US" sz="1900" dirty="0">
                <a:latin typeface="Abadi" panose="020B0604020104020204" pitchFamily="34" charset="0"/>
              </a:rPr>
              <a:t>Florida Department of Agriculture and Consumer Services </a:t>
            </a:r>
          </a:p>
          <a:p>
            <a:pPr>
              <a:defRPr/>
            </a:pPr>
            <a:r>
              <a:rPr lang="en-US" sz="1900" dirty="0">
                <a:latin typeface="Abadi" panose="020B0604020104020204" pitchFamily="34" charset="0"/>
              </a:rPr>
              <a:t>University of Florida/Institute of Food and Agricultural Sciences</a:t>
            </a:r>
          </a:p>
          <a:p>
            <a:pPr>
              <a:defRPr/>
            </a:pPr>
            <a:r>
              <a:rPr lang="en-US" sz="1900" dirty="0">
                <a:latin typeface="Abadi" panose="020B0604020104020204" pitchFamily="34" charset="0"/>
              </a:rPr>
              <a:t>University of Florida/College of Veterinary Medicine </a:t>
            </a:r>
          </a:p>
          <a:p>
            <a:pPr>
              <a:defRPr/>
            </a:pPr>
            <a:r>
              <a:rPr lang="en-US" sz="1900" dirty="0">
                <a:latin typeface="Abadi" panose="020B0604020104020204" pitchFamily="34" charset="0"/>
              </a:rPr>
              <a:t>University of Florida/Shelter Medicine Program</a:t>
            </a:r>
          </a:p>
          <a:p>
            <a:pPr>
              <a:defRPr/>
            </a:pPr>
            <a:r>
              <a:rPr lang="en-US" sz="1900" dirty="0">
                <a:latin typeface="Abadi" panose="020B0604020104020204" pitchFamily="34" charset="0"/>
              </a:rPr>
              <a:t>Extension Disaster Education Network</a:t>
            </a:r>
          </a:p>
          <a:p>
            <a:pPr>
              <a:defRPr/>
            </a:pPr>
            <a:r>
              <a:rPr lang="en-US" sz="1900" dirty="0">
                <a:latin typeface="Abadi" panose="020B0604020104020204" pitchFamily="34" charset="0"/>
              </a:rPr>
              <a:t>USDA/Farm Service Agency </a:t>
            </a:r>
          </a:p>
          <a:p>
            <a:pPr>
              <a:defRPr/>
            </a:pPr>
            <a:r>
              <a:rPr lang="en-US" sz="1900" dirty="0">
                <a:latin typeface="Abadi" panose="020B0604020104020204" pitchFamily="34" charset="0"/>
              </a:rPr>
              <a:t>USDA/APHIS/Animal Care</a:t>
            </a:r>
          </a:p>
          <a:p>
            <a:pPr>
              <a:defRPr/>
            </a:pPr>
            <a:r>
              <a:rPr lang="en-US" sz="1900" dirty="0">
                <a:latin typeface="Abadi" panose="020B0604020104020204" pitchFamily="34" charset="0"/>
              </a:rPr>
              <a:t>USDA/APHIS/Veterinary Services </a:t>
            </a:r>
          </a:p>
          <a:p>
            <a:pPr>
              <a:defRPr/>
            </a:pPr>
            <a:r>
              <a:rPr lang="en-US" sz="1900" dirty="0">
                <a:latin typeface="Abadi" panose="020B0604020104020204" pitchFamily="34" charset="0"/>
              </a:rPr>
              <a:t>USDA/APHIS/Wildlife Services </a:t>
            </a:r>
          </a:p>
          <a:p>
            <a:pPr>
              <a:defRPr/>
            </a:pPr>
            <a:r>
              <a:rPr lang="en-US" sz="1900" dirty="0">
                <a:latin typeface="Abadi" panose="020B0604020104020204" pitchFamily="34" charset="0"/>
              </a:rPr>
              <a:t>Florida Aquaculture Association</a:t>
            </a:r>
          </a:p>
          <a:p>
            <a:pPr>
              <a:defRPr/>
            </a:pPr>
            <a:r>
              <a:rPr lang="en-US" sz="1900" dirty="0">
                <a:latin typeface="Abadi" panose="020B0604020104020204" pitchFamily="34" charset="0"/>
              </a:rPr>
              <a:t>Florida Department of Health</a:t>
            </a:r>
          </a:p>
          <a:p>
            <a:pPr>
              <a:defRPr/>
            </a:pPr>
            <a:r>
              <a:rPr lang="en-US" sz="1900" dirty="0">
                <a:latin typeface="Abadi" panose="020B0604020104020204" pitchFamily="34" charset="0"/>
              </a:rPr>
              <a:t>Florida Farm Bureau Federation </a:t>
            </a:r>
          </a:p>
          <a:p>
            <a:pPr>
              <a:defRPr/>
            </a:pPr>
            <a:r>
              <a:rPr lang="en-US" sz="1900" dirty="0">
                <a:latin typeface="Abadi" panose="020B0604020104020204" pitchFamily="34" charset="0"/>
              </a:rPr>
              <a:t>Florida Veterinary Medical Association </a:t>
            </a:r>
          </a:p>
          <a:p>
            <a:pPr>
              <a:defRPr/>
            </a:pPr>
            <a:r>
              <a:rPr lang="en-US" sz="1900" dirty="0">
                <a:latin typeface="Abadi" panose="020B0604020104020204" pitchFamily="34" charset="0"/>
              </a:rPr>
              <a:t>Florida Animal Control Association/FAPAA </a:t>
            </a:r>
          </a:p>
          <a:p>
            <a:pPr>
              <a:defRPr/>
            </a:pPr>
            <a:r>
              <a:rPr lang="en-US" sz="1900" dirty="0">
                <a:latin typeface="Abadi" panose="020B0604020104020204" pitchFamily="34" charset="0"/>
              </a:rPr>
              <a:t>Florida Nursery, Growers and Landscape Association </a:t>
            </a:r>
          </a:p>
          <a:p>
            <a:pPr marL="0" indent="0">
              <a:buNone/>
              <a:defRPr/>
            </a:pPr>
            <a:br>
              <a:rPr lang="en-US" sz="1900" dirty="0">
                <a:latin typeface="Abadi" panose="020B0604020104020204" pitchFamily="34" charset="0"/>
              </a:rPr>
            </a:br>
            <a:r>
              <a:rPr lang="en-US" sz="1900" dirty="0">
                <a:latin typeface="Abadi" panose="020B0604020104020204" pitchFamily="34" charset="0"/>
              </a:rPr>
              <a:t> </a:t>
            </a:r>
          </a:p>
          <a:p>
            <a:pPr>
              <a:defRPr/>
            </a:pPr>
            <a:endParaRPr lang="en-US" dirty="0">
              <a:latin typeface="Abadi" panose="020B0604020104020204" pitchFamily="34" charset="0"/>
            </a:endParaRPr>
          </a:p>
        </p:txBody>
      </p:sp>
      <p:sp>
        <p:nvSpPr>
          <p:cNvPr id="12292" name="Content Placeholder 1"/>
          <p:cNvSpPr>
            <a:spLocks noGrp="1"/>
          </p:cNvSpPr>
          <p:nvPr>
            <p:ph sz="half" idx="2"/>
          </p:nvPr>
        </p:nvSpPr>
        <p:spPr>
          <a:xfrm>
            <a:off x="5604932" y="941070"/>
            <a:ext cx="7196667" cy="7247467"/>
          </a:xfrm>
        </p:spPr>
        <p:txBody>
          <a:bodyPr>
            <a:normAutofit fontScale="92500" lnSpcReduction="20000"/>
          </a:bodyPr>
          <a:lstStyle/>
          <a:p>
            <a:r>
              <a:rPr lang="en-US" altLang="en-US" sz="2000" dirty="0">
                <a:latin typeface="Abadi" panose="020B0604020104020204" pitchFamily="34" charset="0"/>
              </a:rPr>
              <a:t>Southern Plant Diagnostic Network </a:t>
            </a:r>
          </a:p>
          <a:p>
            <a:r>
              <a:rPr lang="en-US" altLang="en-US" sz="2000" dirty="0">
                <a:latin typeface="Abadi" panose="020B0604020104020204" pitchFamily="34" charset="0"/>
              </a:rPr>
              <a:t>Florida Cattlemen's Association </a:t>
            </a:r>
          </a:p>
          <a:p>
            <a:r>
              <a:rPr lang="en-US" altLang="en-US" sz="2000" dirty="0">
                <a:latin typeface="Abadi" panose="020B0604020104020204" pitchFamily="34" charset="0"/>
              </a:rPr>
              <a:t>Florida Association of Kennel Clubs</a:t>
            </a:r>
          </a:p>
          <a:p>
            <a:r>
              <a:rPr lang="en-US" altLang="en-US" sz="2000" dirty="0">
                <a:latin typeface="Abadi" panose="020B0604020104020204" pitchFamily="34" charset="0"/>
              </a:rPr>
              <a:t>Florida Association of Zoos and Aquariums</a:t>
            </a:r>
          </a:p>
          <a:p>
            <a:r>
              <a:rPr lang="en-US" altLang="en-US" sz="2000" dirty="0">
                <a:latin typeface="Abadi" panose="020B0604020104020204" pitchFamily="34" charset="0"/>
              </a:rPr>
              <a:t>Florida Fertilizer and Agrichemical Association </a:t>
            </a:r>
          </a:p>
          <a:p>
            <a:r>
              <a:rPr lang="en-US" altLang="en-US" sz="2000" dirty="0">
                <a:latin typeface="Abadi" panose="020B0604020104020204" pitchFamily="34" charset="0"/>
              </a:rPr>
              <a:t>Florida Fish and Wildlife Conservation Commission </a:t>
            </a:r>
          </a:p>
          <a:p>
            <a:r>
              <a:rPr lang="en-US" altLang="en-US" sz="2000" dirty="0">
                <a:latin typeface="Abadi" panose="020B0604020104020204" pitchFamily="34" charset="0"/>
              </a:rPr>
              <a:t>American Society for the Prevention of Cruelty to Animals </a:t>
            </a:r>
          </a:p>
          <a:p>
            <a:r>
              <a:rPr lang="en-US" altLang="en-US" sz="2000" dirty="0">
                <a:latin typeface="Abadi" panose="020B0604020104020204" pitchFamily="34" charset="0"/>
              </a:rPr>
              <a:t>Florida Wildlife Rehabilitators Association </a:t>
            </a:r>
          </a:p>
          <a:p>
            <a:r>
              <a:rPr lang="en-US" altLang="en-US" sz="2000" dirty="0">
                <a:latin typeface="Abadi" panose="020B0604020104020204" pitchFamily="34" charset="0"/>
              </a:rPr>
              <a:t>Florida Fruit and Vegetable Association </a:t>
            </a:r>
          </a:p>
          <a:p>
            <a:r>
              <a:rPr lang="en-US" altLang="en-US" sz="2000" dirty="0">
                <a:latin typeface="Abadi" panose="020B0604020104020204" pitchFamily="34" charset="0"/>
              </a:rPr>
              <a:t>Florida State Animal Response Coalition </a:t>
            </a:r>
          </a:p>
          <a:p>
            <a:r>
              <a:rPr lang="en-US" altLang="en-US" sz="2000" dirty="0">
                <a:latin typeface="Abadi" panose="020B0604020104020204" pitchFamily="34" charset="0"/>
              </a:rPr>
              <a:t>Florida Veterinary Technician Association </a:t>
            </a:r>
          </a:p>
          <a:p>
            <a:r>
              <a:rPr lang="en-US" altLang="en-US" sz="2000" dirty="0">
                <a:latin typeface="Abadi" panose="020B0604020104020204" pitchFamily="34" charset="0"/>
              </a:rPr>
              <a:t>Southeast Milk, Inc.</a:t>
            </a:r>
          </a:p>
          <a:p>
            <a:r>
              <a:rPr lang="en-US" altLang="en-US" sz="2000" dirty="0">
                <a:latin typeface="Abadi" panose="020B0604020104020204" pitchFamily="34" charset="0"/>
              </a:rPr>
              <a:t>United Dairy Farmers of Florida</a:t>
            </a:r>
          </a:p>
          <a:p>
            <a:r>
              <a:rPr lang="en-US" sz="2000" dirty="0">
                <a:latin typeface="Abadi" panose="020B0604020104020204" pitchFamily="34" charset="0"/>
              </a:rPr>
              <a:t>Humane World for Animals (formerly HSUS) </a:t>
            </a:r>
          </a:p>
          <a:p>
            <a:r>
              <a:rPr lang="en-US" sz="2000" dirty="0">
                <a:latin typeface="Abadi" panose="020B0604020104020204" pitchFamily="34" charset="0"/>
              </a:rPr>
              <a:t>American Society for the Prevention of Cruelty to Animals</a:t>
            </a:r>
          </a:p>
          <a:p>
            <a:endParaRPr lang="en-US" altLang="en-US" sz="2000" dirty="0">
              <a:latin typeface="Abadi" panose="020B0604020104020204" pitchFamily="34" charset="0"/>
            </a:endParaRPr>
          </a:p>
        </p:txBody>
      </p:sp>
      <p:sp>
        <p:nvSpPr>
          <p:cNvPr id="12293" name="Slide Number Placeholder 1"/>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9</a:t>
            </a:r>
          </a:p>
        </p:txBody>
      </p:sp>
      <p:sp>
        <p:nvSpPr>
          <p:cNvPr id="2" name="Footer Placeholder 1">
            <a:extLst>
              <a:ext uri="{FF2B5EF4-FFF2-40B4-BE49-F238E27FC236}">
                <a16:creationId xmlns:a16="http://schemas.microsoft.com/office/drawing/2014/main" id="{EFB48DB0-8FFB-0973-97FC-CE07BA4FA42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5273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C6341-0E2B-4756-B0C3-FB5791904CCB}"/>
              </a:ext>
            </a:extLst>
          </p:cNvPr>
          <p:cNvSpPr>
            <a:spLocks noGrp="1"/>
          </p:cNvSpPr>
          <p:nvPr>
            <p:ph type="title"/>
          </p:nvPr>
        </p:nvSpPr>
        <p:spPr/>
        <p:txBody>
          <a:bodyPr/>
          <a:lstStyle/>
          <a:p>
            <a:pPr algn="ctr"/>
            <a:r>
              <a:rPr lang="en-US" b="1" dirty="0">
                <a:latin typeface="Abadi" panose="020B0604020104020204" pitchFamily="34" charset="0"/>
              </a:rPr>
              <a:t>SART Supports Counties</a:t>
            </a:r>
          </a:p>
        </p:txBody>
      </p:sp>
      <p:sp>
        <p:nvSpPr>
          <p:cNvPr id="3" name="Content Placeholder 2">
            <a:extLst>
              <a:ext uri="{FF2B5EF4-FFF2-40B4-BE49-F238E27FC236}">
                <a16:creationId xmlns:a16="http://schemas.microsoft.com/office/drawing/2014/main" id="{5BA1A02E-ACC1-48CE-8564-4A50882DD85A}"/>
              </a:ext>
            </a:extLst>
          </p:cNvPr>
          <p:cNvSpPr>
            <a:spLocks noGrp="1"/>
          </p:cNvSpPr>
          <p:nvPr>
            <p:ph idx="1"/>
          </p:nvPr>
        </p:nvSpPr>
        <p:spPr>
          <a:xfrm>
            <a:off x="838200" y="1610769"/>
            <a:ext cx="10515600" cy="4825500"/>
          </a:xfrm>
        </p:spPr>
        <p:txBody>
          <a:bodyPr>
            <a:normAutofit/>
          </a:bodyPr>
          <a:lstStyle/>
          <a:p>
            <a:pPr>
              <a:spcAft>
                <a:spcPts val="1200"/>
              </a:spcAft>
            </a:pPr>
            <a:r>
              <a:rPr lang="en-US" dirty="0">
                <a:latin typeface="Abadi" panose="020B0604020104020204" pitchFamily="34" charset="0"/>
              </a:rPr>
              <a:t>Counties must address agriculture, animal and vector control incident response issues, but may not have the resources needed.</a:t>
            </a:r>
          </a:p>
          <a:p>
            <a:pPr>
              <a:spcAft>
                <a:spcPts val="1200"/>
              </a:spcAft>
            </a:pPr>
            <a:r>
              <a:rPr lang="en-US" dirty="0">
                <a:latin typeface="Abadi" panose="020B0604020104020204" pitchFamily="34" charset="0"/>
              </a:rPr>
              <a:t>SART responds to counties’ requests for assistance through the cooperative efforts of its partner agencies.</a:t>
            </a:r>
          </a:p>
          <a:p>
            <a:pPr>
              <a:spcAft>
                <a:spcPts val="1200"/>
              </a:spcAft>
            </a:pPr>
            <a:r>
              <a:rPr lang="en-US" dirty="0">
                <a:latin typeface="Abadi" panose="020B0604020104020204" pitchFamily="34" charset="0"/>
              </a:rPr>
              <a:t>SART “fills a gap” for ESF 17 incident response at the local and state level.</a:t>
            </a:r>
          </a:p>
        </p:txBody>
      </p:sp>
      <p:sp>
        <p:nvSpPr>
          <p:cNvPr id="4" name="Slide Number Placeholder 3">
            <a:extLst>
              <a:ext uri="{FF2B5EF4-FFF2-40B4-BE49-F238E27FC236}">
                <a16:creationId xmlns:a16="http://schemas.microsoft.com/office/drawing/2014/main" id="{F17259C8-2F5C-4653-9802-3F7DF84D58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D0AA49-A045-4623-935E-546639228491}"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ECF6B94-A1B8-22C2-2BE9-0FAF649A6C9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1235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98425" y="0"/>
            <a:ext cx="12191999" cy="707142"/>
          </a:xfrm>
        </p:spPr>
        <p:txBody>
          <a:bodyPr>
            <a:noAutofit/>
          </a:bodyPr>
          <a:lstStyle/>
          <a:p>
            <a:pPr algn="ctr"/>
            <a:r>
              <a:rPr lang="en-US" altLang="en-US" sz="4000" b="1" dirty="0">
                <a:latin typeface="Abadi" panose="020B0604020104020204" pitchFamily="34" charset="0"/>
                <a:cs typeface="Calibri Light" panose="020F0302020204030204" pitchFamily="34" charset="0"/>
              </a:rPr>
              <a:t>ESF 17/SART Response - CONOPS</a:t>
            </a:r>
            <a:endParaRPr lang="en-US" altLang="en-US" sz="3200" b="1" dirty="0">
              <a:latin typeface="Abadi" panose="020B0604020104020204" pitchFamily="34" charset="0"/>
              <a:cs typeface="Calibri Light" panose="020F0302020204030204" pitchFamily="34" charset="0"/>
            </a:endParaRPr>
          </a:p>
        </p:txBody>
      </p:sp>
      <p:sp>
        <p:nvSpPr>
          <p:cNvPr id="21508" name="Text Box 4"/>
          <p:cNvSpPr txBox="1">
            <a:spLocks noChangeArrowheads="1"/>
          </p:cNvSpPr>
          <p:nvPr/>
        </p:nvSpPr>
        <p:spPr bwMode="auto">
          <a:xfrm>
            <a:off x="4968875" y="2227615"/>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509" name="Rectangle 5"/>
          <p:cNvSpPr>
            <a:spLocks noChangeArrowheads="1"/>
          </p:cNvSpPr>
          <p:nvPr/>
        </p:nvSpPr>
        <p:spPr bwMode="auto">
          <a:xfrm>
            <a:off x="6016492" y="1039370"/>
            <a:ext cx="1109292" cy="42524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510" name="Text Box 6"/>
          <p:cNvSpPr txBox="1">
            <a:spLocks noChangeArrowheads="1"/>
          </p:cNvSpPr>
          <p:nvPr/>
        </p:nvSpPr>
        <p:spPr bwMode="auto">
          <a:xfrm>
            <a:off x="6248590" y="1097927"/>
            <a:ext cx="5711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Calibri" panose="020F0502020204030204"/>
                <a:ea typeface="+mn-ea"/>
                <a:cs typeface="+mn-cs"/>
              </a:rPr>
              <a:t>SEOC</a:t>
            </a:r>
          </a:p>
        </p:txBody>
      </p:sp>
      <p:sp>
        <p:nvSpPr>
          <p:cNvPr id="21511" name="Rectangle 7"/>
          <p:cNvSpPr>
            <a:spLocks noChangeArrowheads="1"/>
          </p:cNvSpPr>
          <p:nvPr/>
        </p:nvSpPr>
        <p:spPr bwMode="auto">
          <a:xfrm>
            <a:off x="6016492" y="2229654"/>
            <a:ext cx="1084011" cy="5576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512" name="Text Box 8"/>
          <p:cNvSpPr txBox="1">
            <a:spLocks noChangeArrowheads="1"/>
          </p:cNvSpPr>
          <p:nvPr/>
        </p:nvSpPr>
        <p:spPr bwMode="auto">
          <a:xfrm>
            <a:off x="6129827" y="2347409"/>
            <a:ext cx="8953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Calibri" panose="020F0502020204030204"/>
                <a:ea typeface="+mn-ea"/>
                <a:cs typeface="+mn-cs"/>
              </a:rPr>
              <a:t>ESF 17</a:t>
            </a:r>
          </a:p>
        </p:txBody>
      </p:sp>
      <p:sp>
        <p:nvSpPr>
          <p:cNvPr id="21513" name="Text Box 9"/>
          <p:cNvSpPr txBox="1">
            <a:spLocks noChangeArrowheads="1"/>
          </p:cNvSpPr>
          <p:nvPr/>
        </p:nvSpPr>
        <p:spPr bwMode="auto">
          <a:xfrm>
            <a:off x="8511640" y="1360072"/>
            <a:ext cx="2151061"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1" u="none" strike="noStrike" kern="1200" cap="none" spc="0" normalizeH="0" baseline="0" noProof="0" dirty="0">
                <a:ln>
                  <a:noFill/>
                </a:ln>
                <a:solidFill>
                  <a:prstClr val="white"/>
                </a:solidFill>
                <a:effectLst/>
                <a:uLnTx/>
                <a:uFillTx/>
                <a:latin typeface="Calibri" panose="020F0502020204030204"/>
                <a:ea typeface="+mn-ea"/>
                <a:cs typeface="+mn-cs"/>
              </a:rPr>
              <a:t>Tallahassee</a:t>
            </a:r>
            <a:endParaRPr lang="en-US" altLang="en-US" sz="2000" b="1" i="1" dirty="0">
              <a:solidFill>
                <a:prstClr val="white"/>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1" u="none" strike="noStrike" kern="1200" cap="none" spc="0" normalizeH="0" baseline="0" noProof="0" dirty="0">
                <a:ln>
                  <a:noFill/>
                </a:ln>
                <a:solidFill>
                  <a:prstClr val="white"/>
                </a:solidFill>
                <a:effectLst/>
                <a:uLnTx/>
                <a:uFillTx/>
                <a:latin typeface="Calibri" panose="020F0502020204030204"/>
                <a:ea typeface="+mn-ea"/>
                <a:cs typeface="+mn-cs"/>
              </a:rPr>
              <a:t>(off-site)</a:t>
            </a:r>
            <a:r>
              <a:rPr kumimoji="0" lang="en-US" alt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lang="en-US" altLang="en-US" b="1" dirty="0">
                <a:solidFill>
                  <a:prstClr val="white"/>
                </a:solidFill>
                <a:latin typeface="Calibri" panose="020F0502020204030204"/>
              </a:rPr>
              <a:t>     </a:t>
            </a:r>
            <a:r>
              <a:rPr kumimoji="0" lang="en-US" altLang="en-US" sz="1800" b="1" i="1" u="none" strike="noStrike" kern="1200" cap="none" spc="0" normalizeH="0" baseline="0" noProof="0" dirty="0">
                <a:ln>
                  <a:noFill/>
                </a:ln>
                <a:solidFill>
                  <a:srgbClr val="FF0000"/>
                </a:solidFill>
                <a:effectLst/>
                <a:uLnTx/>
                <a:uFillTx/>
                <a:latin typeface="Calibri" panose="020F0502020204030204"/>
                <a:ea typeface="+mn-ea"/>
                <a:cs typeface="+mn-cs"/>
              </a:rPr>
              <a:t>Policy/Coordination</a:t>
            </a:r>
          </a:p>
        </p:txBody>
      </p:sp>
      <p:sp>
        <p:nvSpPr>
          <p:cNvPr id="21514" name="Rectangle 10"/>
          <p:cNvSpPr>
            <a:spLocks noChangeArrowheads="1"/>
          </p:cNvSpPr>
          <p:nvPr/>
        </p:nvSpPr>
        <p:spPr bwMode="auto">
          <a:xfrm>
            <a:off x="6118469" y="3850295"/>
            <a:ext cx="1001374" cy="5880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515" name="Text Box 11"/>
          <p:cNvSpPr txBox="1">
            <a:spLocks noChangeArrowheads="1"/>
          </p:cNvSpPr>
          <p:nvPr/>
        </p:nvSpPr>
        <p:spPr bwMode="auto">
          <a:xfrm>
            <a:off x="6151872" y="3963724"/>
            <a:ext cx="96797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Calibri" panose="020F0502020204030204"/>
                <a:ea typeface="+mn-ea"/>
                <a:cs typeface="+mn-cs"/>
              </a:rPr>
              <a:t>IMT</a:t>
            </a:r>
          </a:p>
        </p:txBody>
      </p:sp>
      <p:sp>
        <p:nvSpPr>
          <p:cNvPr id="21516" name="Text Box 12"/>
          <p:cNvSpPr txBox="1">
            <a:spLocks noChangeArrowheads="1"/>
          </p:cNvSpPr>
          <p:nvPr/>
        </p:nvSpPr>
        <p:spPr bwMode="auto">
          <a:xfrm>
            <a:off x="8557421" y="3847913"/>
            <a:ext cx="2151061" cy="226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Aft>
                <a:spcPts val="0"/>
              </a:spcAft>
              <a:buClrTx/>
              <a:buSzTx/>
              <a:buFontTx/>
              <a:buNone/>
              <a:tabLst/>
              <a:defRPr/>
            </a:pPr>
            <a:r>
              <a:rPr kumimoji="0" lang="en-US" altLang="en-US" sz="2000" b="1" i="1" u="none" strike="noStrike" kern="1200" cap="none" spc="0" normalizeH="0" baseline="0" noProof="0" dirty="0">
                <a:ln>
                  <a:noFill/>
                </a:ln>
                <a:solidFill>
                  <a:prstClr val="white"/>
                </a:solidFill>
                <a:effectLst/>
                <a:uLnTx/>
                <a:uFillTx/>
                <a:latin typeface="Calibri" panose="020F0502020204030204"/>
                <a:ea typeface="+mn-ea"/>
                <a:cs typeface="+mn-cs"/>
              </a:rPr>
              <a:t>Incident Location</a:t>
            </a:r>
          </a:p>
          <a:p>
            <a:pPr marL="0" marR="0" lvl="0" indent="0" algn="ctr" defTabSz="914400" rtl="0" eaLnBrk="1" fontAlgn="auto" latinLnBrk="0" hangingPunct="1">
              <a:lnSpc>
                <a:spcPct val="100000"/>
              </a:lnSpc>
              <a:spcAft>
                <a:spcPts val="0"/>
              </a:spcAft>
              <a:buClrTx/>
              <a:buSzTx/>
              <a:buFontTx/>
              <a:buNone/>
              <a:tabLst/>
              <a:defRPr/>
            </a:pPr>
            <a:r>
              <a:rPr kumimoji="0" lang="en-US" altLang="en-US" sz="2000" b="1" i="1" u="none" strike="noStrike" kern="1200" cap="none" spc="0" normalizeH="0" baseline="0" noProof="0" dirty="0">
                <a:ln>
                  <a:noFill/>
                </a:ln>
                <a:solidFill>
                  <a:prstClr val="white"/>
                </a:solidFill>
                <a:effectLst/>
                <a:uLnTx/>
                <a:uFillTx/>
                <a:latin typeface="Calibri" panose="020F0502020204030204"/>
                <a:ea typeface="+mn-ea"/>
                <a:cs typeface="+mn-cs"/>
              </a:rPr>
              <a:t> (on-site)         </a:t>
            </a:r>
          </a:p>
          <a:p>
            <a:pPr marL="0" marR="0" lvl="0" indent="0" algn="ctr" defTabSz="914400" rtl="0" eaLnBrk="1" fontAlgn="auto" latinLnBrk="0" hangingPunct="1">
              <a:lnSpc>
                <a:spcPct val="100000"/>
              </a:lnSpc>
              <a:spcAft>
                <a:spcPts val="0"/>
              </a:spcAft>
              <a:buClrTx/>
              <a:buSzTx/>
              <a:buFontTx/>
              <a:buNone/>
              <a:tabLst/>
              <a:defRPr/>
            </a:pPr>
            <a:endParaRPr lang="en-US" altLang="en-US" sz="2000" b="1" i="1" dirty="0">
              <a:solidFill>
                <a:prstClr val="white"/>
              </a:solidFill>
              <a:latin typeface="Calibri" panose="020F0502020204030204"/>
            </a:endParaRPr>
          </a:p>
          <a:p>
            <a:pPr marL="0" marR="0" lvl="0" indent="0" algn="ctr" defTabSz="914400" rtl="0" eaLnBrk="1" fontAlgn="auto" latinLnBrk="0" hangingPunct="1">
              <a:lnSpc>
                <a:spcPct val="100000"/>
              </a:lnSpc>
              <a:spcAft>
                <a:spcPts val="0"/>
              </a:spcAft>
              <a:buClrTx/>
              <a:buSzTx/>
              <a:buFontTx/>
              <a:buNone/>
              <a:tabLst/>
              <a:defRPr/>
            </a:pPr>
            <a:r>
              <a:rPr kumimoji="0" lang="en-US" altLang="en-US" sz="1800" b="1" i="1" u="none" strike="noStrike" kern="1200" cap="none" spc="0" normalizeH="0" baseline="0" noProof="0" dirty="0">
                <a:ln>
                  <a:noFill/>
                </a:ln>
                <a:solidFill>
                  <a:srgbClr val="FF0000"/>
                </a:solidFill>
                <a:effectLst/>
                <a:uLnTx/>
                <a:uFillTx/>
                <a:latin typeface="Calibri" panose="020F0502020204030204"/>
                <a:ea typeface="+mn-ea"/>
                <a:cs typeface="+mn-cs"/>
              </a:rPr>
              <a:t>Tactical Resources</a:t>
            </a:r>
          </a:p>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b="1" i="1" dirty="0">
                <a:solidFill>
                  <a:srgbClr val="FF0000"/>
                </a:solidFill>
                <a:latin typeface="Calibri" panose="020F0502020204030204"/>
              </a:rPr>
              <a:t>SART Agency Representatives (“</a:t>
            </a:r>
            <a:r>
              <a:rPr kumimoji="0" lang="en-US" altLang="en-US" sz="1800" b="1" i="1" u="none" strike="noStrike" kern="1200" cap="none" spc="0" normalizeH="0" baseline="0" noProof="0" dirty="0">
                <a:ln>
                  <a:noFill/>
                </a:ln>
                <a:solidFill>
                  <a:srgbClr val="FF0000"/>
                </a:solidFill>
                <a:effectLst/>
                <a:uLnTx/>
                <a:uFillTx/>
                <a:latin typeface="Calibri" panose="020F0502020204030204"/>
                <a:ea typeface="+mn-ea"/>
                <a:cs typeface="+mn-cs"/>
              </a:rPr>
              <a:t>Liaisons”)</a:t>
            </a:r>
          </a:p>
        </p:txBody>
      </p:sp>
      <p:sp>
        <p:nvSpPr>
          <p:cNvPr id="21517" name="Rectangle 13"/>
          <p:cNvSpPr>
            <a:spLocks noChangeArrowheads="1"/>
          </p:cNvSpPr>
          <p:nvPr/>
        </p:nvSpPr>
        <p:spPr bwMode="auto">
          <a:xfrm>
            <a:off x="1788319" y="2915793"/>
            <a:ext cx="2151063" cy="685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518" name="Text Box 14"/>
          <p:cNvSpPr txBox="1">
            <a:spLocks noChangeArrowheads="1"/>
          </p:cNvSpPr>
          <p:nvPr/>
        </p:nvSpPr>
        <p:spPr bwMode="auto">
          <a:xfrm>
            <a:off x="1940718" y="3068193"/>
            <a:ext cx="2057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alibri" panose="020F0502020204030204"/>
                <a:ea typeface="+mn-ea"/>
                <a:cs typeface="+mn-cs"/>
              </a:rPr>
              <a:t>  State  Resources</a:t>
            </a:r>
          </a:p>
        </p:txBody>
      </p:sp>
      <p:sp>
        <p:nvSpPr>
          <p:cNvPr id="21519" name="Rectangle 15"/>
          <p:cNvSpPr>
            <a:spLocks noChangeArrowheads="1"/>
          </p:cNvSpPr>
          <p:nvPr/>
        </p:nvSpPr>
        <p:spPr bwMode="auto">
          <a:xfrm>
            <a:off x="1788319" y="2001393"/>
            <a:ext cx="2151062" cy="685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520" name="Rectangle 16"/>
          <p:cNvSpPr>
            <a:spLocks noChangeArrowheads="1"/>
          </p:cNvSpPr>
          <p:nvPr/>
        </p:nvSpPr>
        <p:spPr bwMode="auto">
          <a:xfrm>
            <a:off x="1788319" y="3830193"/>
            <a:ext cx="2151063" cy="685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521" name="Text Box 17"/>
          <p:cNvSpPr txBox="1">
            <a:spLocks noChangeArrowheads="1"/>
          </p:cNvSpPr>
          <p:nvPr/>
        </p:nvSpPr>
        <p:spPr bwMode="auto">
          <a:xfrm>
            <a:off x="1940718" y="2153793"/>
            <a:ext cx="1981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alibri" panose="020F0502020204030204"/>
                <a:ea typeface="+mn-ea"/>
                <a:cs typeface="+mn-cs"/>
              </a:rPr>
              <a:t>Federal Resources</a:t>
            </a:r>
          </a:p>
        </p:txBody>
      </p:sp>
      <p:sp>
        <p:nvSpPr>
          <p:cNvPr id="21522" name="Text Box 18"/>
          <p:cNvSpPr txBox="1">
            <a:spLocks noChangeArrowheads="1"/>
          </p:cNvSpPr>
          <p:nvPr/>
        </p:nvSpPr>
        <p:spPr bwMode="auto">
          <a:xfrm>
            <a:off x="1788318" y="3830193"/>
            <a:ext cx="2133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altLang="en-US" sz="1800" b="1" i="0" u="none" strike="noStrike" kern="1200" cap="none" spc="0" normalizeH="0" baseline="0" noProof="0" dirty="0">
                <a:ln>
                  <a:noFill/>
                </a:ln>
                <a:solidFill>
                  <a:prstClr val="white"/>
                </a:solidFill>
                <a:effectLst/>
                <a:uLnTx/>
                <a:uFillTx/>
                <a:latin typeface="Calibri" panose="020F0502020204030204"/>
                <a:ea typeface="+mn-ea"/>
                <a:cs typeface="+mn-cs"/>
              </a:rPr>
              <a:t>Non-governmental Resources</a:t>
            </a:r>
            <a:endParaRPr kumimoji="0" lang="en-US" alt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524" name="Line 20"/>
          <p:cNvSpPr>
            <a:spLocks noChangeShapeType="1"/>
          </p:cNvSpPr>
          <p:nvPr/>
        </p:nvSpPr>
        <p:spPr bwMode="auto">
          <a:xfrm flipV="1">
            <a:off x="4226719" y="2153793"/>
            <a:ext cx="1231899" cy="959644"/>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525" name="Line 21"/>
          <p:cNvSpPr>
            <a:spLocks noChangeShapeType="1"/>
          </p:cNvSpPr>
          <p:nvPr/>
        </p:nvSpPr>
        <p:spPr bwMode="auto">
          <a:xfrm>
            <a:off x="4244183" y="3202983"/>
            <a:ext cx="1299367" cy="113059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529" name="Text Box 25"/>
          <p:cNvSpPr txBox="1">
            <a:spLocks noChangeArrowheads="1"/>
          </p:cNvSpPr>
          <p:nvPr/>
        </p:nvSpPr>
        <p:spPr bwMode="auto">
          <a:xfrm>
            <a:off x="6151873" y="5145480"/>
            <a:ext cx="9820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Calibri" panose="020F0502020204030204"/>
                <a:ea typeface="+mn-ea"/>
                <a:cs typeface="+mn-cs"/>
              </a:rPr>
              <a:t>Field</a:t>
            </a:r>
            <a:br>
              <a:rPr kumimoji="0" lang="en-US" altLang="en-US" sz="14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altLang="en-US" sz="1400" b="1" i="0" u="none" strike="noStrike" kern="1200" cap="none" spc="0" normalizeH="0" baseline="0" noProof="0" dirty="0">
                <a:ln>
                  <a:noFill/>
                </a:ln>
                <a:solidFill>
                  <a:prstClr val="white"/>
                </a:solidFill>
                <a:effectLst/>
                <a:uLnTx/>
                <a:uFillTx/>
                <a:latin typeface="Calibri" panose="020F0502020204030204"/>
                <a:ea typeface="+mn-ea"/>
                <a:cs typeface="+mn-cs"/>
              </a:rPr>
              <a:t>Response</a:t>
            </a:r>
            <a:endParaRPr kumimoji="0" lang="en-US" alt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530" name="Text Box 26"/>
          <p:cNvSpPr txBox="1">
            <a:spLocks noChangeArrowheads="1"/>
          </p:cNvSpPr>
          <p:nvPr/>
        </p:nvSpPr>
        <p:spPr bwMode="auto">
          <a:xfrm>
            <a:off x="1415829" y="1444180"/>
            <a:ext cx="2743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altLang="en-US" sz="2400" b="1" i="0" u="none" strike="noStrike" kern="1200" cap="none" spc="0" normalizeH="0" baseline="0" noProof="0" dirty="0">
                <a:ln>
                  <a:noFill/>
                </a:ln>
                <a:solidFill>
                  <a:srgbClr val="FF0000"/>
                </a:solidFill>
                <a:effectLst/>
                <a:uLnTx/>
                <a:uFillTx/>
                <a:latin typeface="Calibri" panose="020F0502020204030204"/>
                <a:ea typeface="+mn-ea"/>
                <a:cs typeface="+mn-cs"/>
              </a:rPr>
              <a:t>SART MAC Group</a:t>
            </a:r>
            <a:endParaRPr kumimoji="0" lang="en-US" alt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1532" name="Oval 28"/>
          <p:cNvSpPr>
            <a:spLocks noChangeArrowheads="1"/>
          </p:cNvSpPr>
          <p:nvPr/>
        </p:nvSpPr>
        <p:spPr bwMode="auto">
          <a:xfrm>
            <a:off x="5458619" y="625838"/>
            <a:ext cx="2151061" cy="262333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15"/>
          <p:cNvSpPr>
            <a:spLocks noChangeArrowheads="1"/>
          </p:cNvSpPr>
          <p:nvPr/>
        </p:nvSpPr>
        <p:spPr bwMode="auto">
          <a:xfrm>
            <a:off x="1483518" y="1377507"/>
            <a:ext cx="2743200" cy="35194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Oval 28"/>
          <p:cNvSpPr>
            <a:spLocks noChangeArrowheads="1"/>
          </p:cNvSpPr>
          <p:nvPr/>
        </p:nvSpPr>
        <p:spPr bwMode="auto">
          <a:xfrm>
            <a:off x="5479257" y="3395966"/>
            <a:ext cx="2151062" cy="2856754"/>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10"/>
          <p:cNvSpPr>
            <a:spLocks noChangeArrowheads="1"/>
          </p:cNvSpPr>
          <p:nvPr/>
        </p:nvSpPr>
        <p:spPr bwMode="auto">
          <a:xfrm>
            <a:off x="6118469" y="5123642"/>
            <a:ext cx="1001374" cy="685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15"/>
          <p:cNvSpPr>
            <a:spLocks noChangeArrowheads="1"/>
          </p:cNvSpPr>
          <p:nvPr/>
        </p:nvSpPr>
        <p:spPr bwMode="auto">
          <a:xfrm>
            <a:off x="8543357" y="3685545"/>
            <a:ext cx="2151062" cy="2481214"/>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15"/>
          <p:cNvSpPr>
            <a:spLocks noChangeArrowheads="1"/>
          </p:cNvSpPr>
          <p:nvPr/>
        </p:nvSpPr>
        <p:spPr bwMode="auto">
          <a:xfrm>
            <a:off x="8511640" y="1127147"/>
            <a:ext cx="2151062" cy="1696340"/>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2C4A68D9-17DD-4DCA-8993-8C32CA7923E2}"/>
              </a:ext>
            </a:extLst>
          </p:cNvPr>
          <p:cNvCxnSpPr>
            <a:cxnSpLocks/>
          </p:cNvCxnSpPr>
          <p:nvPr/>
        </p:nvCxnSpPr>
        <p:spPr>
          <a:xfrm>
            <a:off x="7609680" y="1905845"/>
            <a:ext cx="88503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EF9D9BD-BCB6-4147-9248-9FF22CF02539}"/>
              </a:ext>
            </a:extLst>
          </p:cNvPr>
          <p:cNvCxnSpPr>
            <a:cxnSpLocks/>
          </p:cNvCxnSpPr>
          <p:nvPr/>
        </p:nvCxnSpPr>
        <p:spPr>
          <a:xfrm>
            <a:off x="7630319" y="4896994"/>
            <a:ext cx="9130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66141AF2-C0D5-4247-92D6-1A2FFC688091}"/>
              </a:ext>
            </a:extLst>
          </p:cNvPr>
          <p:cNvSpPr>
            <a:spLocks noGrp="1"/>
          </p:cNvSpPr>
          <p:nvPr>
            <p:ph type="sldNum" sz="quarter" idx="12"/>
          </p:nvPr>
        </p:nvSpPr>
        <p:spPr>
          <a:xfrm>
            <a:off x="8667750" y="625272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4C53B-9358-49A8-838E-758E7AD93219}"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34" name="Line 20">
            <a:extLst>
              <a:ext uri="{FF2B5EF4-FFF2-40B4-BE49-F238E27FC236}">
                <a16:creationId xmlns:a16="http://schemas.microsoft.com/office/drawing/2014/main" id="{DF2F63B2-5994-4BF2-A4D4-18DB14E41D56}"/>
              </a:ext>
            </a:extLst>
          </p:cNvPr>
          <p:cNvSpPr>
            <a:spLocks noChangeShapeType="1"/>
          </p:cNvSpPr>
          <p:nvPr/>
        </p:nvSpPr>
        <p:spPr bwMode="auto">
          <a:xfrm flipH="1">
            <a:off x="6554788" y="2809149"/>
            <a:ext cx="22714" cy="96936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Line 20">
            <a:extLst>
              <a:ext uri="{FF2B5EF4-FFF2-40B4-BE49-F238E27FC236}">
                <a16:creationId xmlns:a16="http://schemas.microsoft.com/office/drawing/2014/main" id="{96DCE680-B270-47C2-83BD-A86090F295D8}"/>
              </a:ext>
            </a:extLst>
          </p:cNvPr>
          <p:cNvSpPr>
            <a:spLocks noChangeShapeType="1"/>
          </p:cNvSpPr>
          <p:nvPr/>
        </p:nvSpPr>
        <p:spPr bwMode="auto">
          <a:xfrm>
            <a:off x="6534150" y="1489135"/>
            <a:ext cx="8427" cy="694752"/>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Line 20">
            <a:extLst>
              <a:ext uri="{FF2B5EF4-FFF2-40B4-BE49-F238E27FC236}">
                <a16:creationId xmlns:a16="http://schemas.microsoft.com/office/drawing/2014/main" id="{D967948C-41B8-45B4-87CF-357ABE80411E}"/>
              </a:ext>
            </a:extLst>
          </p:cNvPr>
          <p:cNvSpPr>
            <a:spLocks noChangeShapeType="1"/>
          </p:cNvSpPr>
          <p:nvPr/>
        </p:nvSpPr>
        <p:spPr bwMode="auto">
          <a:xfrm flipH="1">
            <a:off x="6577502" y="4475408"/>
            <a:ext cx="4231" cy="62586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A403F93E-3EAC-9702-E310-F376852F62C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8951674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7128F-A94C-481D-9CFF-7CCB82E79CEA}"/>
              </a:ext>
            </a:extLst>
          </p:cNvPr>
          <p:cNvSpPr>
            <a:spLocks noGrp="1"/>
          </p:cNvSpPr>
          <p:nvPr>
            <p:ph type="title"/>
          </p:nvPr>
        </p:nvSpPr>
        <p:spPr>
          <a:xfrm>
            <a:off x="838200" y="2675731"/>
            <a:ext cx="10515600" cy="1325563"/>
          </a:xfrm>
        </p:spPr>
        <p:txBody>
          <a:bodyPr>
            <a:normAutofit fontScale="90000"/>
          </a:bodyPr>
          <a:lstStyle/>
          <a:p>
            <a:pPr algn="ctr"/>
            <a:r>
              <a:rPr lang="en-US" sz="6600" b="1" i="1" dirty="0">
                <a:effectLst>
                  <a:glow rad="228600">
                    <a:schemeClr val="accent1">
                      <a:satMod val="175000"/>
                      <a:alpha val="40000"/>
                    </a:schemeClr>
                  </a:glow>
                </a:effectLst>
                <a:latin typeface="Abadi" panose="020B0604020104020204" pitchFamily="34" charset="0"/>
              </a:rPr>
              <a:t>Building Capacity </a:t>
            </a:r>
            <a:br>
              <a:rPr lang="en-US" sz="6600" b="1" i="1" dirty="0">
                <a:effectLst>
                  <a:glow rad="228600">
                    <a:schemeClr val="accent1">
                      <a:satMod val="175000"/>
                      <a:alpha val="40000"/>
                    </a:schemeClr>
                  </a:glow>
                </a:effectLst>
                <a:latin typeface="Abadi" panose="020B0604020104020204" pitchFamily="34" charset="0"/>
              </a:rPr>
            </a:br>
            <a:r>
              <a:rPr lang="en-US" sz="6600" b="1" i="1" dirty="0">
                <a:effectLst>
                  <a:glow rad="228600">
                    <a:schemeClr val="accent1">
                      <a:satMod val="175000"/>
                      <a:alpha val="40000"/>
                    </a:schemeClr>
                  </a:glow>
                </a:effectLst>
                <a:latin typeface="Abadi" panose="020B0604020104020204" pitchFamily="34" charset="0"/>
              </a:rPr>
              <a:t>2004-Present</a:t>
            </a:r>
          </a:p>
        </p:txBody>
      </p:sp>
      <p:sp>
        <p:nvSpPr>
          <p:cNvPr id="4" name="Slide Number Placeholder 3">
            <a:extLst>
              <a:ext uri="{FF2B5EF4-FFF2-40B4-BE49-F238E27FC236}">
                <a16:creationId xmlns:a16="http://schemas.microsoft.com/office/drawing/2014/main" id="{E258CA0C-E778-4F20-B82E-4FAE7ADDF300}"/>
              </a:ext>
            </a:extLst>
          </p:cNvPr>
          <p:cNvSpPr>
            <a:spLocks noGrp="1"/>
          </p:cNvSpPr>
          <p:nvPr>
            <p:ph type="sldNum" sz="quarter" idx="12"/>
          </p:nvPr>
        </p:nvSpPr>
        <p:spPr/>
        <p:txBody>
          <a:bodyPr/>
          <a:lstStyle/>
          <a:p>
            <a:fld id="{88D0AA49-A045-4623-935E-546639228491}" type="slidenum">
              <a:rPr lang="en-US" smtClean="0"/>
              <a:t>15</a:t>
            </a:fld>
            <a:endParaRPr lang="en-US" dirty="0"/>
          </a:p>
        </p:txBody>
      </p:sp>
      <p:sp>
        <p:nvSpPr>
          <p:cNvPr id="3" name="Footer Placeholder 2">
            <a:extLst>
              <a:ext uri="{FF2B5EF4-FFF2-40B4-BE49-F238E27FC236}">
                <a16:creationId xmlns:a16="http://schemas.microsoft.com/office/drawing/2014/main" id="{F246DCA3-0D2A-45F4-573E-B47505AEBD1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8796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00" name="Rectangle 70">
            <a:extLst>
              <a:ext uri="{FF2B5EF4-FFF2-40B4-BE49-F238E27FC236}">
                <a16:creationId xmlns:a16="http://schemas.microsoft.com/office/drawing/2014/main" id="{61B2A784-4501-42A8-86DF-DB27DE395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2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9254461-A7CA-46DC-A42D-C42E79691444}"/>
              </a:ext>
            </a:extLst>
          </p:cNvPr>
          <p:cNvSpPr>
            <a:spLocks noGrp="1"/>
          </p:cNvSpPr>
          <p:nvPr>
            <p:ph type="title"/>
          </p:nvPr>
        </p:nvSpPr>
        <p:spPr>
          <a:xfrm>
            <a:off x="6476772" y="1144980"/>
            <a:ext cx="5063458" cy="1560716"/>
          </a:xfrm>
        </p:spPr>
        <p:txBody>
          <a:bodyPr>
            <a:normAutofit fontScale="90000"/>
          </a:bodyPr>
          <a:lstStyle/>
          <a:p>
            <a:r>
              <a:rPr lang="en-US" b="1" dirty="0">
                <a:latin typeface="Abadi" panose="020B0604020104020204" pitchFamily="34" charset="0"/>
              </a:rPr>
              <a:t>Incident Command System (ICS) Training</a:t>
            </a:r>
          </a:p>
        </p:txBody>
      </p:sp>
      <p:sp>
        <p:nvSpPr>
          <p:cNvPr id="73" name="Rectangle 72">
            <a:extLst>
              <a:ext uri="{FF2B5EF4-FFF2-40B4-BE49-F238E27FC236}">
                <a16:creationId xmlns:a16="http://schemas.microsoft.com/office/drawing/2014/main" id="{8A330AB8-A767-46C8-ABEF-2477854EF6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498" y="11446"/>
            <a:ext cx="4901184" cy="4021058"/>
          </a:xfrm>
          <a:prstGeom prst="rect">
            <a:avLst/>
          </a:prstGeom>
          <a:solidFill>
            <a:srgbClr val="424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descr="https://flsart.org/photogallery/2018FDACSe-ISuiteandIMTWorkshop/images/10.jpg">
            <a:extLst>
              <a:ext uri="{FF2B5EF4-FFF2-40B4-BE49-F238E27FC236}">
                <a16:creationId xmlns:a16="http://schemas.microsoft.com/office/drawing/2014/main" id="{F8945FE2-6802-4B0C-8D66-7A506CFB00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40" b="3"/>
          <a:stretch/>
        </p:blipFill>
        <p:spPr bwMode="auto">
          <a:xfrm>
            <a:off x="870090" y="11446"/>
            <a:ext cx="4572000" cy="3858768"/>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88E62604-C40E-4D56-9D66-FD94B0CA4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498" y="4241249"/>
            <a:ext cx="4901184" cy="2616751"/>
          </a:xfrm>
          <a:prstGeom prst="rect">
            <a:avLst/>
          </a:prstGeom>
          <a:solidFill>
            <a:srgbClr val="424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Placeholder 5">
            <a:extLst>
              <a:ext uri="{FF2B5EF4-FFF2-40B4-BE49-F238E27FC236}">
                <a16:creationId xmlns:a16="http://schemas.microsoft.com/office/drawing/2014/main" id="{FEA6CBEC-9210-451B-8DB0-56CA1AB2F14D}"/>
              </a:ext>
            </a:extLst>
          </p:cNvPr>
          <p:cNvPicPr>
            <a:picLocks noChangeAspect="1"/>
          </p:cNvPicPr>
          <p:nvPr/>
        </p:nvPicPr>
        <p:blipFill rotWithShape="1">
          <a:blip r:embed="rId4"/>
          <a:srcRect t="12735" b="15798"/>
          <a:stretch/>
        </p:blipFill>
        <p:spPr>
          <a:xfrm>
            <a:off x="870090" y="4407408"/>
            <a:ext cx="4572000" cy="2450592"/>
          </a:xfrm>
          <a:prstGeom prst="rect">
            <a:avLst/>
          </a:prstGeom>
        </p:spPr>
      </p:pic>
      <p:sp>
        <p:nvSpPr>
          <p:cNvPr id="3" name="Content Placeholder 2">
            <a:extLst>
              <a:ext uri="{FF2B5EF4-FFF2-40B4-BE49-F238E27FC236}">
                <a16:creationId xmlns:a16="http://schemas.microsoft.com/office/drawing/2014/main" id="{3B4ABD57-6553-47D2-82DD-27F7A449F142}"/>
              </a:ext>
            </a:extLst>
          </p:cNvPr>
          <p:cNvSpPr>
            <a:spLocks noGrp="1"/>
          </p:cNvSpPr>
          <p:nvPr>
            <p:ph idx="1"/>
          </p:nvPr>
        </p:nvSpPr>
        <p:spPr>
          <a:xfrm>
            <a:off x="6476772" y="2978639"/>
            <a:ext cx="5063457" cy="2729196"/>
          </a:xfrm>
        </p:spPr>
        <p:txBody>
          <a:bodyPr>
            <a:normAutofit/>
          </a:bodyPr>
          <a:lstStyle/>
          <a:p>
            <a:r>
              <a:rPr lang="en-US" sz="2400" dirty="0">
                <a:latin typeface="Abadi" panose="020B0604020104020204" pitchFamily="34" charset="0"/>
              </a:rPr>
              <a:t>SART sponsors and pays for required ICS training for our ESF 17 responders.</a:t>
            </a:r>
          </a:p>
          <a:p>
            <a:r>
              <a:rPr lang="en-US" sz="2400" dirty="0">
                <a:latin typeface="Abadi" panose="020B0604020104020204" pitchFamily="34" charset="0"/>
              </a:rPr>
              <a:t>Pre-assigned Incident Management Team for ESF 17.</a:t>
            </a:r>
          </a:p>
          <a:p>
            <a:r>
              <a:rPr lang="en-US" sz="2400" dirty="0">
                <a:latin typeface="Abadi" panose="020B0604020104020204" pitchFamily="34" charset="0"/>
              </a:rPr>
              <a:t>Trained and experienced.</a:t>
            </a:r>
          </a:p>
          <a:p>
            <a:endParaRPr lang="en-US" sz="2400" dirty="0">
              <a:latin typeface="Abadi" panose="020B0604020104020204" pitchFamily="34" charset="0"/>
            </a:endParaRPr>
          </a:p>
          <a:p>
            <a:endParaRPr lang="en-US" sz="2400" dirty="0">
              <a:latin typeface="Abadi" panose="020B0604020104020204" pitchFamily="34" charset="0"/>
            </a:endParaRPr>
          </a:p>
        </p:txBody>
      </p:sp>
      <p:sp>
        <p:nvSpPr>
          <p:cNvPr id="5" name="Slide Number Placeholder 4">
            <a:extLst>
              <a:ext uri="{FF2B5EF4-FFF2-40B4-BE49-F238E27FC236}">
                <a16:creationId xmlns:a16="http://schemas.microsoft.com/office/drawing/2014/main" id="{87A54904-B5F7-47C8-971A-4EDF30A854A5}"/>
              </a:ext>
            </a:extLst>
          </p:cNvPr>
          <p:cNvSpPr>
            <a:spLocks noGrp="1"/>
          </p:cNvSpPr>
          <p:nvPr>
            <p:ph type="sldNum" sz="quarter" idx="12"/>
          </p:nvPr>
        </p:nvSpPr>
        <p:spPr/>
        <p:txBody>
          <a:bodyPr/>
          <a:lstStyle/>
          <a:p>
            <a:fld id="{88D0AA49-A045-4623-935E-546639228491}" type="slidenum">
              <a:rPr lang="en-US" smtClean="0"/>
              <a:t>16</a:t>
            </a:fld>
            <a:endParaRPr lang="en-US" dirty="0"/>
          </a:p>
        </p:txBody>
      </p:sp>
      <p:sp>
        <p:nvSpPr>
          <p:cNvPr id="6" name="Footer Placeholder 5">
            <a:extLst>
              <a:ext uri="{FF2B5EF4-FFF2-40B4-BE49-F238E27FC236}">
                <a16:creationId xmlns:a16="http://schemas.microsoft.com/office/drawing/2014/main" id="{048F554C-8BF9-1EEC-2F0A-079AD51FAA2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5892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D3B2A-2132-4FCE-B6D6-0A03EE0A5E97}"/>
              </a:ext>
            </a:extLst>
          </p:cNvPr>
          <p:cNvSpPr>
            <a:spLocks noGrp="1"/>
          </p:cNvSpPr>
          <p:nvPr>
            <p:ph type="title"/>
          </p:nvPr>
        </p:nvSpPr>
        <p:spPr>
          <a:xfrm>
            <a:off x="838200" y="0"/>
            <a:ext cx="10515600" cy="1325563"/>
          </a:xfrm>
        </p:spPr>
        <p:txBody>
          <a:bodyPr>
            <a:normAutofit/>
          </a:bodyPr>
          <a:lstStyle/>
          <a:p>
            <a:pPr algn="ctr"/>
            <a:r>
              <a:rPr lang="en-US" sz="4000" b="1" dirty="0">
                <a:latin typeface="Abadi" panose="020B0604020104020204" pitchFamily="34" charset="0"/>
              </a:rPr>
              <a:t>Type III, Incident Management Team (IMT)</a:t>
            </a:r>
          </a:p>
        </p:txBody>
      </p:sp>
      <p:sp>
        <p:nvSpPr>
          <p:cNvPr id="3" name="Content Placeholder 2">
            <a:extLst>
              <a:ext uri="{FF2B5EF4-FFF2-40B4-BE49-F238E27FC236}">
                <a16:creationId xmlns:a16="http://schemas.microsoft.com/office/drawing/2014/main" id="{9BFE1F65-6EE8-438A-BA41-7E55EEB60489}"/>
              </a:ext>
            </a:extLst>
          </p:cNvPr>
          <p:cNvSpPr>
            <a:spLocks noGrp="1"/>
          </p:cNvSpPr>
          <p:nvPr>
            <p:ph idx="1"/>
          </p:nvPr>
        </p:nvSpPr>
        <p:spPr>
          <a:xfrm>
            <a:off x="838200" y="1428750"/>
            <a:ext cx="10515600" cy="4613276"/>
          </a:xfrm>
        </p:spPr>
        <p:txBody>
          <a:bodyPr>
            <a:noAutofit/>
          </a:bodyPr>
          <a:lstStyle/>
          <a:p>
            <a:r>
              <a:rPr lang="en-US" b="1" dirty="0">
                <a:solidFill>
                  <a:srgbClr val="CC66FF"/>
                </a:solidFill>
              </a:rPr>
              <a:t>Respond to </a:t>
            </a:r>
            <a:r>
              <a:rPr lang="en-US" b="1" dirty="0" err="1">
                <a:solidFill>
                  <a:srgbClr val="CC66FF"/>
                </a:solidFill>
              </a:rPr>
              <a:t>WebEOC</a:t>
            </a:r>
            <a:r>
              <a:rPr lang="en-US" b="1" dirty="0">
                <a:solidFill>
                  <a:srgbClr val="CC66FF"/>
                </a:solidFill>
              </a:rPr>
              <a:t> mission requests.</a:t>
            </a:r>
          </a:p>
          <a:p>
            <a:r>
              <a:rPr lang="en-US" b="1" dirty="0">
                <a:solidFill>
                  <a:schemeClr val="accent2">
                    <a:lumMod val="75000"/>
                  </a:schemeClr>
                </a:solidFill>
              </a:rPr>
              <a:t>Set up Incident Command Post, Logistical Staging Area, and Donation Staging Area. </a:t>
            </a:r>
          </a:p>
          <a:p>
            <a:r>
              <a:rPr lang="en-US" b="1" dirty="0">
                <a:solidFill>
                  <a:schemeClr val="accent6">
                    <a:lumMod val="60000"/>
                    <a:lumOff val="40000"/>
                  </a:schemeClr>
                </a:solidFill>
              </a:rPr>
              <a:t>Florida SART partners as “Agency Representatives” to the Liaison Officer and Operations:</a:t>
            </a:r>
          </a:p>
          <a:p>
            <a:r>
              <a:rPr lang="en-US" b="1" dirty="0">
                <a:solidFill>
                  <a:srgbClr val="00B0F0"/>
                </a:solidFill>
              </a:rPr>
              <a:t>IMT Operations Section:</a:t>
            </a:r>
          </a:p>
          <a:p>
            <a:pPr lvl="1"/>
            <a:r>
              <a:rPr lang="en-US" sz="2800" dirty="0">
                <a:solidFill>
                  <a:srgbClr val="00B0F0"/>
                </a:solidFill>
              </a:rPr>
              <a:t>Animal Health Assessment Group</a:t>
            </a:r>
          </a:p>
          <a:p>
            <a:pPr lvl="1"/>
            <a:r>
              <a:rPr lang="en-US" sz="2800" dirty="0">
                <a:solidFill>
                  <a:srgbClr val="00B0F0"/>
                </a:solidFill>
              </a:rPr>
              <a:t>Livestock Support Group</a:t>
            </a:r>
          </a:p>
          <a:p>
            <a:pPr lvl="1"/>
            <a:r>
              <a:rPr lang="en-US" sz="2800" dirty="0">
                <a:solidFill>
                  <a:srgbClr val="00B0F0"/>
                </a:solidFill>
              </a:rPr>
              <a:t>Veterinary Support &amp; Sheltering Group</a:t>
            </a:r>
          </a:p>
          <a:p>
            <a:pPr lvl="1"/>
            <a:r>
              <a:rPr lang="en-US" sz="2800" dirty="0">
                <a:solidFill>
                  <a:srgbClr val="00B0F0"/>
                </a:solidFill>
              </a:rPr>
              <a:t>Donation &amp; Distribution Group</a:t>
            </a:r>
          </a:p>
          <a:p>
            <a:endParaRPr lang="en-US" sz="2000" dirty="0"/>
          </a:p>
          <a:p>
            <a:endParaRPr lang="en-US" sz="2000" dirty="0"/>
          </a:p>
        </p:txBody>
      </p:sp>
      <p:sp>
        <p:nvSpPr>
          <p:cNvPr id="4" name="Slide Number Placeholder 3">
            <a:extLst>
              <a:ext uri="{FF2B5EF4-FFF2-40B4-BE49-F238E27FC236}">
                <a16:creationId xmlns:a16="http://schemas.microsoft.com/office/drawing/2014/main" id="{6DDF3123-F225-4BAF-8A1A-50F095B9CDCD}"/>
              </a:ext>
            </a:extLst>
          </p:cNvPr>
          <p:cNvSpPr>
            <a:spLocks noGrp="1"/>
          </p:cNvSpPr>
          <p:nvPr>
            <p:ph type="sldNum" sz="quarter" idx="12"/>
          </p:nvPr>
        </p:nvSpPr>
        <p:spPr/>
        <p:txBody>
          <a:bodyPr/>
          <a:lstStyle/>
          <a:p>
            <a:fld id="{88D0AA49-A045-4623-935E-546639228491}" type="slidenum">
              <a:rPr lang="en-US" smtClean="0"/>
              <a:t>17</a:t>
            </a:fld>
            <a:endParaRPr lang="en-US" dirty="0"/>
          </a:p>
        </p:txBody>
      </p:sp>
      <p:sp>
        <p:nvSpPr>
          <p:cNvPr id="5" name="Footer Placeholder 4">
            <a:extLst>
              <a:ext uri="{FF2B5EF4-FFF2-40B4-BE49-F238E27FC236}">
                <a16:creationId xmlns:a16="http://schemas.microsoft.com/office/drawing/2014/main" id="{45CA1913-7B8A-CFE6-088B-35CC78FCA9FA}"/>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5842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44CC5-84DC-4266-8768-87B78C29F26D}"/>
              </a:ext>
            </a:extLst>
          </p:cNvPr>
          <p:cNvSpPr>
            <a:spLocks noGrp="1"/>
          </p:cNvSpPr>
          <p:nvPr>
            <p:ph type="title"/>
          </p:nvPr>
        </p:nvSpPr>
        <p:spPr>
          <a:xfrm>
            <a:off x="776555" y="49333"/>
            <a:ext cx="10515600" cy="1325563"/>
          </a:xfrm>
        </p:spPr>
        <p:txBody>
          <a:bodyPr/>
          <a:lstStyle/>
          <a:p>
            <a:pPr algn="ctr"/>
            <a:r>
              <a:rPr lang="en-US" b="1" dirty="0">
                <a:latin typeface="Abadi" panose="020B0604020104020204" pitchFamily="34" charset="0"/>
              </a:rPr>
              <a:t>Animal Response Equipment</a:t>
            </a:r>
          </a:p>
        </p:txBody>
      </p:sp>
      <p:sp>
        <p:nvSpPr>
          <p:cNvPr id="3" name="Content Placeholder 2">
            <a:extLst>
              <a:ext uri="{FF2B5EF4-FFF2-40B4-BE49-F238E27FC236}">
                <a16:creationId xmlns:a16="http://schemas.microsoft.com/office/drawing/2014/main" id="{96AF2195-D875-4DE4-86E9-52ABC98B6720}"/>
              </a:ext>
            </a:extLst>
          </p:cNvPr>
          <p:cNvSpPr>
            <a:spLocks noGrp="1"/>
          </p:cNvSpPr>
          <p:nvPr>
            <p:ph idx="1"/>
          </p:nvPr>
        </p:nvSpPr>
        <p:spPr>
          <a:xfrm>
            <a:off x="575353" y="1541124"/>
            <a:ext cx="11096090" cy="1600601"/>
          </a:xfrm>
        </p:spPr>
        <p:txBody>
          <a:bodyPr numCol="2" spcCol="914400">
            <a:normAutofit fontScale="92500" lnSpcReduction="10000"/>
          </a:bodyPr>
          <a:lstStyle/>
          <a:p>
            <a:r>
              <a:rPr lang="en-US" dirty="0">
                <a:latin typeface="Abadi" panose="020B0604020104020204" pitchFamily="34" charset="0"/>
              </a:rPr>
              <a:t>Animal Sheltering Equipment </a:t>
            </a:r>
            <a:r>
              <a:rPr lang="en-US" sz="2000" i="1" dirty="0">
                <a:latin typeface="Abadi" panose="020B0604020104020204" pitchFamily="34" charset="0"/>
              </a:rPr>
              <a:t>Mobile Animal Response Equipment (MARE)</a:t>
            </a:r>
          </a:p>
          <a:p>
            <a:r>
              <a:rPr lang="en-US" dirty="0">
                <a:latin typeface="Abadi" panose="020B0604020104020204" pitchFamily="34" charset="0"/>
              </a:rPr>
              <a:t>Livestock Trailers </a:t>
            </a:r>
          </a:p>
          <a:p>
            <a:r>
              <a:rPr lang="en-US" dirty="0">
                <a:latin typeface="Abadi" panose="020B0604020104020204" pitchFamily="34" charset="0"/>
              </a:rPr>
              <a:t>Livestock Panels</a:t>
            </a:r>
          </a:p>
          <a:p>
            <a:r>
              <a:rPr lang="en-US" dirty="0">
                <a:latin typeface="Abadi" panose="020B0604020104020204" pitchFamily="34" charset="0"/>
              </a:rPr>
              <a:t>Biosecurity/Decon Equipment</a:t>
            </a:r>
          </a:p>
          <a:p>
            <a:r>
              <a:rPr lang="en-US" dirty="0">
                <a:latin typeface="Abadi" panose="020B0604020104020204" pitchFamily="34" charset="0"/>
              </a:rPr>
              <a:t>FAD &amp; PPE Go-Trailers</a:t>
            </a:r>
          </a:p>
          <a:p>
            <a:r>
              <a:rPr lang="en-US" dirty="0">
                <a:latin typeface="Abadi" panose="020B0604020104020204" pitchFamily="34" charset="0"/>
              </a:rPr>
              <a:t>525-Gallon Water Haulers</a:t>
            </a:r>
          </a:p>
          <a:p>
            <a:endParaRPr lang="en-US" dirty="0">
              <a:latin typeface="Abadi" panose="020B0604020104020204" pitchFamily="34" charset="0"/>
            </a:endParaRPr>
          </a:p>
        </p:txBody>
      </p:sp>
      <p:sp>
        <p:nvSpPr>
          <p:cNvPr id="7" name="Slide Number Placeholder 6">
            <a:extLst>
              <a:ext uri="{FF2B5EF4-FFF2-40B4-BE49-F238E27FC236}">
                <a16:creationId xmlns:a16="http://schemas.microsoft.com/office/drawing/2014/main" id="{B38CA472-B6ED-4C7F-BD3D-8FAF5D20367A}"/>
              </a:ext>
            </a:extLst>
          </p:cNvPr>
          <p:cNvSpPr>
            <a:spLocks noGrp="1"/>
          </p:cNvSpPr>
          <p:nvPr>
            <p:ph type="sldNum" sz="quarter" idx="12"/>
          </p:nvPr>
        </p:nvSpPr>
        <p:spPr/>
        <p:txBody>
          <a:bodyPr/>
          <a:lstStyle/>
          <a:p>
            <a:fld id="{88D0AA49-A045-4623-935E-546639228491}" type="slidenum">
              <a:rPr lang="en-US" b="1" smtClean="0">
                <a:latin typeface="Abadi" panose="020B0604020104020204" pitchFamily="34" charset="0"/>
              </a:rPr>
              <a:t>18</a:t>
            </a:fld>
            <a:endParaRPr lang="en-US" b="1" dirty="0">
              <a:latin typeface="Abadi" panose="020B0604020104020204" pitchFamily="34" charset="0"/>
            </a:endParaRPr>
          </a:p>
        </p:txBody>
      </p:sp>
      <p:pic>
        <p:nvPicPr>
          <p:cNvPr id="9" name="Picture 8" descr="A picture containing yellow, indoor&#10;&#10;Description automatically generated">
            <a:extLst>
              <a:ext uri="{FF2B5EF4-FFF2-40B4-BE49-F238E27FC236}">
                <a16:creationId xmlns:a16="http://schemas.microsoft.com/office/drawing/2014/main" id="{9CD947B3-AB2F-49CC-A1A0-526103B4C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001532" y="3536134"/>
            <a:ext cx="3657599" cy="2743199"/>
          </a:xfrm>
          <a:prstGeom prst="rect">
            <a:avLst/>
          </a:prstGeom>
        </p:spPr>
      </p:pic>
      <p:pic>
        <p:nvPicPr>
          <p:cNvPr id="11" name="Picture 10" descr="A picture containing ground, outdoor, farm machine, pulling&#10;&#10;Description automatically generated">
            <a:extLst>
              <a:ext uri="{FF2B5EF4-FFF2-40B4-BE49-F238E27FC236}">
                <a16:creationId xmlns:a16="http://schemas.microsoft.com/office/drawing/2014/main" id="{9C1B3CCA-4B92-43B4-8FE0-37669FBAE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8604" y="3429000"/>
            <a:ext cx="4795520" cy="2697480"/>
          </a:xfrm>
          <a:prstGeom prst="rect">
            <a:avLst/>
          </a:prstGeom>
        </p:spPr>
      </p:pic>
      <p:pic>
        <p:nvPicPr>
          <p:cNvPr id="1026" name="Picture 2" descr="MARE Unit">
            <a:extLst>
              <a:ext uri="{FF2B5EF4-FFF2-40B4-BE49-F238E27FC236}">
                <a16:creationId xmlns:a16="http://schemas.microsoft.com/office/drawing/2014/main" id="{2B629345-57AE-45C5-88A9-0C089DE9A5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41725"/>
            <a:ext cx="4342060" cy="3252449"/>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AC1BE1C0-E3BD-C95E-1EFB-14195DD71C9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0199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44CC5-84DC-4266-8768-87B78C29F26D}"/>
              </a:ext>
            </a:extLst>
          </p:cNvPr>
          <p:cNvSpPr>
            <a:spLocks noGrp="1"/>
          </p:cNvSpPr>
          <p:nvPr>
            <p:ph type="title"/>
          </p:nvPr>
        </p:nvSpPr>
        <p:spPr>
          <a:xfrm>
            <a:off x="838200" y="0"/>
            <a:ext cx="10515600" cy="1325563"/>
          </a:xfrm>
        </p:spPr>
        <p:txBody>
          <a:bodyPr/>
          <a:lstStyle/>
          <a:p>
            <a:pPr algn="ctr"/>
            <a:r>
              <a:rPr lang="en-US" b="1" dirty="0">
                <a:latin typeface="Abadi" panose="020B0604020104020204" pitchFamily="34" charset="0"/>
              </a:rPr>
              <a:t>Animal Response Equipment</a:t>
            </a:r>
          </a:p>
        </p:txBody>
      </p:sp>
      <p:sp>
        <p:nvSpPr>
          <p:cNvPr id="3" name="Content Placeholder 2">
            <a:extLst>
              <a:ext uri="{FF2B5EF4-FFF2-40B4-BE49-F238E27FC236}">
                <a16:creationId xmlns:a16="http://schemas.microsoft.com/office/drawing/2014/main" id="{96AF2195-D875-4DE4-86E9-52ABC98B6720}"/>
              </a:ext>
            </a:extLst>
          </p:cNvPr>
          <p:cNvSpPr>
            <a:spLocks noGrp="1"/>
          </p:cNvSpPr>
          <p:nvPr>
            <p:ph idx="1"/>
          </p:nvPr>
        </p:nvSpPr>
        <p:spPr>
          <a:xfrm>
            <a:off x="838200" y="1473069"/>
            <a:ext cx="10515600" cy="1501777"/>
          </a:xfrm>
        </p:spPr>
        <p:txBody>
          <a:bodyPr numCol="2" spcCol="914400">
            <a:normAutofit/>
          </a:bodyPr>
          <a:lstStyle/>
          <a:p>
            <a:r>
              <a:rPr lang="en-US" b="1" dirty="0">
                <a:latin typeface="Abadi" panose="020B0604020104020204" pitchFamily="34" charset="0"/>
              </a:rPr>
              <a:t>Command Trailer</a:t>
            </a:r>
          </a:p>
          <a:p>
            <a:r>
              <a:rPr lang="en-US" b="1" dirty="0">
                <a:latin typeface="Abadi" panose="020B0604020104020204" pitchFamily="34" charset="0"/>
              </a:rPr>
              <a:t>Utility Trailers</a:t>
            </a:r>
          </a:p>
          <a:p>
            <a:r>
              <a:rPr lang="en-US" b="1" dirty="0">
                <a:latin typeface="Abadi" panose="020B0604020104020204" pitchFamily="34" charset="0"/>
              </a:rPr>
              <a:t>Bunkhouse Trailers</a:t>
            </a:r>
          </a:p>
          <a:p>
            <a:r>
              <a:rPr lang="en-US" b="1" dirty="0">
                <a:latin typeface="Abadi" panose="020B0604020104020204" pitchFamily="34" charset="0"/>
              </a:rPr>
              <a:t>Magnum Kennels</a:t>
            </a:r>
          </a:p>
          <a:p>
            <a:r>
              <a:rPr lang="en-US" b="1" dirty="0">
                <a:latin typeface="Abadi" panose="020B0604020104020204" pitchFamily="34" charset="0"/>
              </a:rPr>
              <a:t>Animal Technical Rescue Equipment</a:t>
            </a:r>
          </a:p>
        </p:txBody>
      </p:sp>
      <p:pic>
        <p:nvPicPr>
          <p:cNvPr id="10" name="Picture 9">
            <a:extLst>
              <a:ext uri="{FF2B5EF4-FFF2-40B4-BE49-F238E27FC236}">
                <a16:creationId xmlns:a16="http://schemas.microsoft.com/office/drawing/2014/main" id="{F16794DD-5D9F-4219-B6D6-4D58628FDF45}"/>
              </a:ext>
            </a:extLst>
          </p:cNvPr>
          <p:cNvPicPr>
            <a:picLocks noChangeAspect="1"/>
          </p:cNvPicPr>
          <p:nvPr/>
        </p:nvPicPr>
        <p:blipFill>
          <a:blip r:embed="rId2"/>
          <a:stretch>
            <a:fillRect/>
          </a:stretch>
        </p:blipFill>
        <p:spPr>
          <a:xfrm>
            <a:off x="3615510" y="3765193"/>
            <a:ext cx="3904142" cy="2586246"/>
          </a:xfrm>
          <a:prstGeom prst="rect">
            <a:avLst/>
          </a:prstGeom>
        </p:spPr>
      </p:pic>
      <p:sp>
        <p:nvSpPr>
          <p:cNvPr id="11" name="Slide Number Placeholder 10">
            <a:extLst>
              <a:ext uri="{FF2B5EF4-FFF2-40B4-BE49-F238E27FC236}">
                <a16:creationId xmlns:a16="http://schemas.microsoft.com/office/drawing/2014/main" id="{0547FBD8-74DC-43D0-A3E3-803485DE9D9B}"/>
              </a:ext>
            </a:extLst>
          </p:cNvPr>
          <p:cNvSpPr>
            <a:spLocks noGrp="1"/>
          </p:cNvSpPr>
          <p:nvPr>
            <p:ph type="sldNum" sz="quarter" idx="12"/>
          </p:nvPr>
        </p:nvSpPr>
        <p:spPr/>
        <p:txBody>
          <a:bodyPr/>
          <a:lstStyle/>
          <a:p>
            <a:fld id="{88D0AA49-A045-4623-935E-546639228491}" type="slidenum">
              <a:rPr lang="en-US" smtClean="0">
                <a:latin typeface="Abadi" panose="020B0604020104020204" pitchFamily="34" charset="0"/>
              </a:rPr>
              <a:t>19</a:t>
            </a:fld>
            <a:endParaRPr lang="en-US" dirty="0">
              <a:latin typeface="Abadi" panose="020B0604020104020204" pitchFamily="34" charset="0"/>
            </a:endParaRPr>
          </a:p>
        </p:txBody>
      </p:sp>
      <p:pic>
        <p:nvPicPr>
          <p:cNvPr id="13" name="Picture 12">
            <a:extLst>
              <a:ext uri="{FF2B5EF4-FFF2-40B4-BE49-F238E27FC236}">
                <a16:creationId xmlns:a16="http://schemas.microsoft.com/office/drawing/2014/main" id="{C8EF1AAF-5D3E-4373-8F54-924A04D3653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578267" y="3429000"/>
            <a:ext cx="4613733" cy="3258633"/>
          </a:xfrm>
          <a:prstGeom prst="rect">
            <a:avLst/>
          </a:prstGeom>
          <a:noFill/>
          <a:ln>
            <a:noFill/>
          </a:ln>
        </p:spPr>
      </p:pic>
      <p:pic>
        <p:nvPicPr>
          <p:cNvPr id="6" name="Picture 5">
            <a:extLst>
              <a:ext uri="{FF2B5EF4-FFF2-40B4-BE49-F238E27FC236}">
                <a16:creationId xmlns:a16="http://schemas.microsoft.com/office/drawing/2014/main" id="{469EAC9D-1130-5FBC-024D-C5E11E7EAB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62906"/>
            <a:ext cx="3935161" cy="2951371"/>
          </a:xfrm>
          <a:prstGeom prst="rect">
            <a:avLst/>
          </a:prstGeom>
        </p:spPr>
      </p:pic>
      <p:sp>
        <p:nvSpPr>
          <p:cNvPr id="7" name="Footer Placeholder 6">
            <a:extLst>
              <a:ext uri="{FF2B5EF4-FFF2-40B4-BE49-F238E27FC236}">
                <a16:creationId xmlns:a16="http://schemas.microsoft.com/office/drawing/2014/main" id="{4458FF34-840B-554C-8415-1AE9C109A62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1702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074" y="49400"/>
            <a:ext cx="10515600" cy="1325563"/>
          </a:xfrm>
        </p:spPr>
        <p:txBody>
          <a:bodyPr>
            <a:normAutofit/>
          </a:bodyPr>
          <a:lstStyle/>
          <a:p>
            <a:pPr algn="ctr"/>
            <a:r>
              <a:rPr lang="en-US" sz="4000" b="1" dirty="0">
                <a:latin typeface="Abadi" panose="020B0604020104020204" pitchFamily="34" charset="0"/>
              </a:rPr>
              <a:t>State ESF 17 Emergency Coordinators</a:t>
            </a:r>
          </a:p>
        </p:txBody>
      </p:sp>
      <p:sp>
        <p:nvSpPr>
          <p:cNvPr id="8" name="Slide Number Placeholder 7">
            <a:extLst>
              <a:ext uri="{FF2B5EF4-FFF2-40B4-BE49-F238E27FC236}">
                <a16:creationId xmlns:a16="http://schemas.microsoft.com/office/drawing/2014/main" id="{BE5AF334-C92F-4672-911A-9345CD3751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4C53B-9358-49A8-838E-758E7AD93219}" type="slidenum">
              <a:rPr kumimoji="0" lang="en-US" sz="1100" b="0" i="0" u="none" strike="noStrike" kern="1200" cap="none" spc="0" normalizeH="0" baseline="0" noProof="0" smtClean="0">
                <a:ln>
                  <a:noFill/>
                </a:ln>
                <a:solidFill>
                  <a:prstClr val="white">
                    <a:tint val="75000"/>
                  </a:prstClr>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dirty="0">
              <a:ln>
                <a:noFill/>
              </a:ln>
              <a:solidFill>
                <a:prstClr val="white">
                  <a:tint val="75000"/>
                </a:prstClr>
              </a:solidFill>
              <a:effectLst/>
              <a:uLnTx/>
              <a:uFillTx/>
              <a:latin typeface="Abadi" panose="020B0604020104020204" pitchFamily="34" charset="0"/>
              <a:ea typeface="+mn-ea"/>
              <a:cs typeface="+mn-cs"/>
            </a:endParaRPr>
          </a:p>
        </p:txBody>
      </p:sp>
      <p:sp>
        <p:nvSpPr>
          <p:cNvPr id="19" name="Content Placeholder 2">
            <a:extLst>
              <a:ext uri="{FF2B5EF4-FFF2-40B4-BE49-F238E27FC236}">
                <a16:creationId xmlns:a16="http://schemas.microsoft.com/office/drawing/2014/main" id="{50E34C88-1421-4917-B605-A8909CAD072D}"/>
              </a:ext>
            </a:extLst>
          </p:cNvPr>
          <p:cNvSpPr>
            <a:spLocks noGrp="1"/>
          </p:cNvSpPr>
          <p:nvPr>
            <p:ph idx="1"/>
          </p:nvPr>
        </p:nvSpPr>
        <p:spPr>
          <a:xfrm>
            <a:off x="899470" y="1276113"/>
            <a:ext cx="10515600" cy="4351338"/>
          </a:xfrm>
        </p:spPr>
        <p:txBody>
          <a:bodyPr>
            <a:normAutofit/>
          </a:bodyPr>
          <a:lstStyle/>
          <a:p>
            <a:pPr marL="0" indent="0">
              <a:buNone/>
            </a:pPr>
            <a:endParaRPr lang="en-US" sz="2400" dirty="0">
              <a:latin typeface="Abadi" panose="020B0604020104020204" pitchFamily="34" charset="0"/>
            </a:endParaRPr>
          </a:p>
          <a:p>
            <a:pPr marL="0" indent="0">
              <a:buNone/>
            </a:pPr>
            <a:endParaRPr lang="en-US" sz="2400" dirty="0">
              <a:latin typeface="Abadi" panose="020B0604020104020204" pitchFamily="34" charset="0"/>
            </a:endParaRPr>
          </a:p>
          <a:p>
            <a:pPr marL="0" indent="0">
              <a:buNone/>
            </a:pPr>
            <a:endParaRPr lang="en-US" sz="2400" dirty="0">
              <a:latin typeface="Abadi" panose="020B0604020104020204" pitchFamily="34" charset="0"/>
            </a:endParaRPr>
          </a:p>
        </p:txBody>
      </p:sp>
      <p:sp>
        <p:nvSpPr>
          <p:cNvPr id="20" name="TextBox 19">
            <a:extLst>
              <a:ext uri="{FF2B5EF4-FFF2-40B4-BE49-F238E27FC236}">
                <a16:creationId xmlns:a16="http://schemas.microsoft.com/office/drawing/2014/main" id="{57AE3061-7A75-4DAC-A905-9CFEC077B284}"/>
              </a:ext>
            </a:extLst>
          </p:cNvPr>
          <p:cNvSpPr txBox="1"/>
          <p:nvPr/>
        </p:nvSpPr>
        <p:spPr>
          <a:xfrm>
            <a:off x="400050" y="2927978"/>
            <a:ext cx="37237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LeiAnna Tucker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Emergency Programs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Emergency Coordinating Officer</a:t>
            </a:r>
          </a:p>
        </p:txBody>
      </p:sp>
      <p:sp>
        <p:nvSpPr>
          <p:cNvPr id="12" name="TextBox 11">
            <a:extLst>
              <a:ext uri="{FF2B5EF4-FFF2-40B4-BE49-F238E27FC236}">
                <a16:creationId xmlns:a16="http://schemas.microsoft.com/office/drawing/2014/main" id="{A56822A7-51F5-4599-A9CE-79C0B839D5A6}"/>
              </a:ext>
            </a:extLst>
          </p:cNvPr>
          <p:cNvSpPr txBox="1"/>
          <p:nvPr/>
        </p:nvSpPr>
        <p:spPr>
          <a:xfrm>
            <a:off x="8737600" y="1441081"/>
            <a:ext cx="29255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latin typeface="Abadi" panose="020B0604020104020204" pitchFamily="34" charset="0"/>
              </a:rPr>
              <a:t>Josh Wells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effectLst/>
                <a:uLnTx/>
                <a:uFillTx/>
                <a:latin typeface="Abadi" panose="020B0604020104020204" pitchFamily="34" charset="0"/>
                <a:ea typeface="+mn-ea"/>
                <a:cs typeface="+mn-cs"/>
              </a:rPr>
              <a:t>Emergency </a:t>
            </a:r>
            <a:r>
              <a:rPr lang="en-US" sz="2000" dirty="0">
                <a:latin typeface="Abadi" panose="020B0604020104020204" pitchFamily="34" charset="0"/>
              </a:rPr>
              <a:t>Coordinator</a:t>
            </a:r>
          </a:p>
        </p:txBody>
      </p:sp>
      <p:pic>
        <p:nvPicPr>
          <p:cNvPr id="6" name="Picture 5" descr="A person smiling with a sign behind her&#10;&#10;Description automatically generated with low confidence">
            <a:extLst>
              <a:ext uri="{FF2B5EF4-FFF2-40B4-BE49-F238E27FC236}">
                <a16:creationId xmlns:a16="http://schemas.microsoft.com/office/drawing/2014/main" id="{2FCE626E-70C5-43E6-900D-6D1DE54CC7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150" y="2522252"/>
            <a:ext cx="3519051" cy="2790145"/>
          </a:xfrm>
          <a:prstGeom prst="rect">
            <a:avLst/>
          </a:prstGeom>
        </p:spPr>
      </p:pic>
      <p:sp>
        <p:nvSpPr>
          <p:cNvPr id="3" name="TextBox 2">
            <a:extLst>
              <a:ext uri="{FF2B5EF4-FFF2-40B4-BE49-F238E27FC236}">
                <a16:creationId xmlns:a16="http://schemas.microsoft.com/office/drawing/2014/main" id="{8CF3A82F-060E-A3DE-6CD2-146D5A2F8C33}"/>
              </a:ext>
            </a:extLst>
          </p:cNvPr>
          <p:cNvSpPr txBox="1"/>
          <p:nvPr/>
        </p:nvSpPr>
        <p:spPr>
          <a:xfrm>
            <a:off x="361155" y="1441082"/>
            <a:ext cx="432634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Abadi" panose="020B0604020104020204" pitchFamily="34" charset="0"/>
                <a:ea typeface="+mn-ea"/>
                <a:cs typeface="+mn-cs"/>
              </a:rPr>
              <a:t>LeiAnna Moorhead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badi" panose="020B0604020104020204" pitchFamily="34" charset="0"/>
                <a:ea typeface="+mn-ea"/>
                <a:cs typeface="+mn-cs"/>
              </a:rPr>
              <a:t>Emergency Coordination Officer</a:t>
            </a:r>
            <a:br>
              <a:rPr lang="en-US" sz="2000" dirty="0">
                <a:latin typeface="Abadi" panose="020B0604020104020204" pitchFamily="34" charset="0"/>
              </a:rPr>
            </a:br>
            <a:r>
              <a:rPr kumimoji="0" lang="en-US" sz="2000" b="0" i="0" u="none" strike="noStrike" kern="1200" cap="none" spc="0" normalizeH="0" baseline="0" noProof="0" dirty="0">
                <a:ln>
                  <a:noFill/>
                </a:ln>
                <a:effectLst/>
                <a:uLnTx/>
                <a:uFillTx/>
                <a:latin typeface="Abadi" panose="020B0604020104020204" pitchFamily="34" charset="0"/>
                <a:ea typeface="+mn-ea"/>
                <a:cs typeface="+mn-cs"/>
              </a:rPr>
              <a:t>(ECO)</a:t>
            </a:r>
          </a:p>
        </p:txBody>
      </p:sp>
      <p:sp>
        <p:nvSpPr>
          <p:cNvPr id="5" name="TextBox 4">
            <a:extLst>
              <a:ext uri="{FF2B5EF4-FFF2-40B4-BE49-F238E27FC236}">
                <a16:creationId xmlns:a16="http://schemas.microsoft.com/office/drawing/2014/main" id="{0427AE6C-FC76-D355-0793-C3FE00E8329E}"/>
              </a:ext>
            </a:extLst>
          </p:cNvPr>
          <p:cNvSpPr txBox="1"/>
          <p:nvPr/>
        </p:nvSpPr>
        <p:spPr>
          <a:xfrm>
            <a:off x="4786148" y="1444884"/>
            <a:ext cx="27294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latin typeface="Abadi" panose="020B0604020104020204" pitchFamily="34" charset="0"/>
              </a:rPr>
              <a:t>Emily Nolen</a:t>
            </a:r>
            <a:endParaRPr kumimoji="0" lang="en-US" sz="2000" b="1" i="0" u="none" strike="noStrike" kern="1200" cap="none" spc="0" normalizeH="0" baseline="0" noProof="0" dirty="0">
              <a:ln>
                <a:noFill/>
              </a:ln>
              <a:effectLst/>
              <a:uLnTx/>
              <a:uFillTx/>
              <a:latin typeface="Abadi" panose="020B0604020104020204" pitchFamily="34" charset="0"/>
              <a:ea typeface="+mn-ea"/>
              <a:cs typeface="+mn-cs"/>
            </a:endParaRPr>
          </a:p>
          <a:p>
            <a:pPr>
              <a:defRPr/>
            </a:pPr>
            <a:r>
              <a:rPr kumimoji="0" lang="en-US" sz="2000" i="0" u="none" strike="noStrike" kern="1200" cap="none" spc="0" normalizeH="0" baseline="0" noProof="0" dirty="0">
                <a:ln>
                  <a:noFill/>
                </a:ln>
                <a:effectLst/>
                <a:uLnTx/>
                <a:uFillTx/>
                <a:latin typeface="Abadi" panose="020B0604020104020204" pitchFamily="34" charset="0"/>
                <a:ea typeface="+mn-ea"/>
                <a:cs typeface="+mn-cs"/>
              </a:rPr>
              <a:t>Emergency </a:t>
            </a:r>
            <a:r>
              <a:rPr lang="en-US" sz="2000" dirty="0">
                <a:latin typeface="Abadi" panose="020B0604020104020204" pitchFamily="34" charset="0"/>
              </a:rPr>
              <a:t>Coordinator</a:t>
            </a:r>
          </a:p>
        </p:txBody>
      </p:sp>
      <p:pic>
        <p:nvPicPr>
          <p:cNvPr id="2050" name="Picture 1">
            <a:extLst>
              <a:ext uri="{FF2B5EF4-FFF2-40B4-BE49-F238E27FC236}">
                <a16:creationId xmlns:a16="http://schemas.microsoft.com/office/drawing/2014/main" id="{764D281E-9374-32A1-7CDC-081792E483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9180" y="2528632"/>
            <a:ext cx="3519051" cy="2783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BDA2EF90-AD1D-9E01-7882-0621AB776133}"/>
              </a:ext>
            </a:extLst>
          </p:cNvPr>
          <p:cNvSpPr>
            <a:spLocks noGrp="1"/>
          </p:cNvSpPr>
          <p:nvPr>
            <p:ph type="ftr" sz="quarter" idx="11"/>
          </p:nvPr>
        </p:nvSpPr>
        <p:spPr/>
        <p:txBody>
          <a:bodyPr/>
          <a:lstStyle/>
          <a:p>
            <a:endParaRPr lang="en-US" dirty="0"/>
          </a:p>
        </p:txBody>
      </p:sp>
      <p:pic>
        <p:nvPicPr>
          <p:cNvPr id="9" name="Picture 8" descr="A person with a beard&#10;&#10;Description automatically generated with medium confidence">
            <a:extLst>
              <a:ext uri="{FF2B5EF4-FFF2-40B4-BE49-F238E27FC236}">
                <a16:creationId xmlns:a16="http://schemas.microsoft.com/office/drawing/2014/main" id="{4F15389D-43A8-7E80-7EEB-67CDA1E604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5713" y="2528631"/>
            <a:ext cx="2845733" cy="2783765"/>
          </a:xfrm>
          <a:prstGeom prst="rect">
            <a:avLst/>
          </a:prstGeom>
        </p:spPr>
      </p:pic>
    </p:spTree>
    <p:extLst>
      <p:ext uri="{BB962C8B-B14F-4D97-AF65-F5344CB8AC3E}">
        <p14:creationId xmlns:p14="http://schemas.microsoft.com/office/powerpoint/2010/main" val="5150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40" name="Rectangle 3120">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a:extLst>
              <a:ext uri="{FF2B5EF4-FFF2-40B4-BE49-F238E27FC236}">
                <a16:creationId xmlns:a16="http://schemas.microsoft.com/office/drawing/2014/main" id="{998C43F3-F73B-50E0-0A62-DECD17D23F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4" r="2192" b="2"/>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75FC37C-E87A-EDA2-0892-75B130BDBD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12" r="4110" b="2"/>
          <a:stretch/>
        </p:blipFill>
        <p:spPr bwMode="auto">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5C9D83A-71E2-41C8-BE0B-ECC24C09B827}"/>
              </a:ext>
            </a:extLst>
          </p:cNvPr>
          <p:cNvPicPr>
            <a:picLocks noChangeAspect="1"/>
          </p:cNvPicPr>
          <p:nvPr/>
        </p:nvPicPr>
        <p:blipFill rotWithShape="1">
          <a:blip r:embed="rId5"/>
          <a:srcRect l="4070" r="-1" b="-1"/>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3141" name="Freeform: Shape 3122">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3142" name="Freeform: Shape 3124">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DF63598B-941C-8C7C-BA0F-221983489381}"/>
              </a:ext>
            </a:extLst>
          </p:cNvPr>
          <p:cNvSpPr>
            <a:spLocks noGrp="1"/>
          </p:cNvSpPr>
          <p:nvPr>
            <p:ph type="title"/>
          </p:nvPr>
        </p:nvSpPr>
        <p:spPr>
          <a:xfrm>
            <a:off x="448056" y="685800"/>
            <a:ext cx="2807208" cy="1325563"/>
          </a:xfrm>
        </p:spPr>
        <p:txBody>
          <a:bodyPr>
            <a:normAutofit/>
          </a:bodyPr>
          <a:lstStyle/>
          <a:p>
            <a:r>
              <a:rPr lang="en-US" sz="2800" b="1" dirty="0">
                <a:latin typeface="Abadi" panose="020B0604020104020204" pitchFamily="34" charset="0"/>
              </a:rPr>
              <a:t>2005 Hurricanes &amp; 2006 PETS Act</a:t>
            </a:r>
          </a:p>
        </p:txBody>
      </p:sp>
      <p:sp>
        <p:nvSpPr>
          <p:cNvPr id="3143" name="Rectangle 3126">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44" name="Rectangle 3128">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3051F0F-8672-4C0A-ABEA-264C5B54C0AC}"/>
              </a:ext>
            </a:extLst>
          </p:cNvPr>
          <p:cNvSpPr>
            <a:spLocks noGrp="1"/>
          </p:cNvSpPr>
          <p:nvPr>
            <p:ph idx="1"/>
          </p:nvPr>
        </p:nvSpPr>
        <p:spPr>
          <a:xfrm>
            <a:off x="448056" y="2258568"/>
            <a:ext cx="2807208" cy="3922776"/>
          </a:xfrm>
        </p:spPr>
        <p:txBody>
          <a:bodyPr>
            <a:normAutofit/>
          </a:bodyPr>
          <a:lstStyle/>
          <a:p>
            <a:r>
              <a:rPr lang="en-US" sz="2000" dirty="0">
                <a:latin typeface="Abadi" panose="020B0604020104020204" pitchFamily="34" charset="0"/>
              </a:rPr>
              <a:t>2005 Hurricanes Dennis, Katrina, Wilma, Rita, and Ike</a:t>
            </a:r>
          </a:p>
          <a:p>
            <a:r>
              <a:rPr lang="en-US" sz="2000" dirty="0">
                <a:latin typeface="Abadi" panose="020B0604020104020204" pitchFamily="34" charset="0"/>
              </a:rPr>
              <a:t>2005 Hurricane Katrina – ESF 17 &amp; SART Emergency Management Assistance Compact (EMAC) to Mississippi</a:t>
            </a:r>
          </a:p>
          <a:p>
            <a:r>
              <a:rPr lang="en-US" sz="2000" dirty="0">
                <a:latin typeface="Abadi" panose="020B0604020104020204" pitchFamily="34" charset="0"/>
              </a:rPr>
              <a:t>2006 Pets Evacuation and Transportation Standards (PETS) Act</a:t>
            </a:r>
          </a:p>
        </p:txBody>
      </p:sp>
      <p:pic>
        <p:nvPicPr>
          <p:cNvPr id="3076" name="Picture 4">
            <a:extLst>
              <a:ext uri="{FF2B5EF4-FFF2-40B4-BE49-F238E27FC236}">
                <a16:creationId xmlns:a16="http://schemas.microsoft.com/office/drawing/2014/main" id="{D06EF62F-061B-4D6B-CB6C-855C419E3E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458" r="2" b="2"/>
          <a:stretch/>
        </p:blipFill>
        <p:spPr bwMode="auto">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B6F6E502-EB85-4F72-A46A-8114897BD911}"/>
              </a:ext>
            </a:extLst>
          </p:cNvPr>
          <p:cNvSpPr>
            <a:spLocks noGrp="1"/>
          </p:cNvSpPr>
          <p:nvPr>
            <p:ph type="sldNum" sz="quarter" idx="12"/>
          </p:nvPr>
        </p:nvSpPr>
        <p:spPr>
          <a:xfrm>
            <a:off x="9001658" y="6356350"/>
            <a:ext cx="2743200" cy="365125"/>
          </a:xfrm>
        </p:spPr>
        <p:txBody>
          <a:bodyPr>
            <a:normAutofit/>
          </a:bodyPr>
          <a:lstStyle/>
          <a:p>
            <a:pPr>
              <a:spcAft>
                <a:spcPts val="600"/>
              </a:spcAft>
              <a:defRPr/>
            </a:pPr>
            <a:fld id="{2BD75897-D506-4D95-A262-64E2067485B9}" type="slidenum">
              <a:rPr lang="en-US" smtClean="0">
                <a:solidFill>
                  <a:schemeClr val="bg1"/>
                </a:solidFill>
              </a:rPr>
              <a:pPr>
                <a:spcAft>
                  <a:spcPts val="600"/>
                </a:spcAft>
                <a:defRPr/>
              </a:pPr>
              <a:t>20</a:t>
            </a:fld>
            <a:endParaRPr lang="en-US" dirty="0">
              <a:solidFill>
                <a:schemeClr val="bg1"/>
              </a:solidFill>
            </a:endParaRPr>
          </a:p>
        </p:txBody>
      </p:sp>
      <p:sp>
        <p:nvSpPr>
          <p:cNvPr id="8" name="Footer Placeholder 7">
            <a:extLst>
              <a:ext uri="{FF2B5EF4-FFF2-40B4-BE49-F238E27FC236}">
                <a16:creationId xmlns:a16="http://schemas.microsoft.com/office/drawing/2014/main" id="{7E84FF50-A499-F218-2EB1-12D91E7AE0C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08074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0ED9-23FE-4F51-B763-B2E735FFD079}"/>
              </a:ext>
            </a:extLst>
          </p:cNvPr>
          <p:cNvSpPr>
            <a:spLocks noGrp="1"/>
          </p:cNvSpPr>
          <p:nvPr>
            <p:ph type="title"/>
          </p:nvPr>
        </p:nvSpPr>
        <p:spPr/>
        <p:txBody>
          <a:bodyPr>
            <a:normAutofit fontScale="90000"/>
          </a:bodyPr>
          <a:lstStyle/>
          <a:p>
            <a:pPr>
              <a:spcBef>
                <a:spcPts val="0"/>
              </a:spcBef>
            </a:pPr>
            <a:r>
              <a:rPr lang="en-US" sz="4400" b="1" dirty="0">
                <a:solidFill>
                  <a:schemeClr val="tx1">
                    <a:lumMod val="95000"/>
                  </a:schemeClr>
                </a:solidFill>
                <a:latin typeface="Abadi" panose="020B0604020104020204" pitchFamily="34" charset="0"/>
              </a:rPr>
              <a:t>2020 Legislation FL Governor Signs CS/HB 705: Emergency Sheltering of Persons with Pets</a:t>
            </a:r>
          </a:p>
        </p:txBody>
      </p:sp>
      <p:sp>
        <p:nvSpPr>
          <p:cNvPr id="3" name="Content Placeholder 2">
            <a:extLst>
              <a:ext uri="{FF2B5EF4-FFF2-40B4-BE49-F238E27FC236}">
                <a16:creationId xmlns:a16="http://schemas.microsoft.com/office/drawing/2014/main" id="{E03FBFB4-225F-4088-84DA-CA9F8715A77F}"/>
              </a:ext>
            </a:extLst>
          </p:cNvPr>
          <p:cNvSpPr>
            <a:spLocks noGrp="1"/>
          </p:cNvSpPr>
          <p:nvPr>
            <p:ph idx="1"/>
          </p:nvPr>
        </p:nvSpPr>
        <p:spPr>
          <a:xfrm>
            <a:off x="838200" y="1997529"/>
            <a:ext cx="10515600" cy="4351338"/>
          </a:xfrm>
        </p:spPr>
        <p:txBody>
          <a:bodyPr>
            <a:normAutofit lnSpcReduction="10000"/>
          </a:bodyPr>
          <a:lstStyle/>
          <a:p>
            <a:pPr marL="0" indent="0">
              <a:buNone/>
            </a:pPr>
            <a:r>
              <a:rPr lang="en-US" sz="2400" dirty="0"/>
              <a:t>252.3568 Emergency sheltering of persons with pets.—</a:t>
            </a:r>
          </a:p>
          <a:p>
            <a:pPr marL="0" indent="0">
              <a:buNone/>
            </a:pPr>
            <a:r>
              <a:rPr lang="en-US" sz="2400" dirty="0"/>
              <a:t>(1) In accordance with s. 252.35, the division shall address strategies for the evacuation of persons with pets in the shelter component of the state comprehensive emergency management plan and shall include the requirement for similar strategies in its standards and requirements for local comprehensive emergency management plans. The Department of Agriculture and Consumer Services </a:t>
            </a:r>
            <a:r>
              <a:rPr lang="en-US" sz="2400" u="sng" dirty="0"/>
              <a:t>and the Department of Education</a:t>
            </a:r>
            <a:r>
              <a:rPr lang="en-US" sz="2400" dirty="0"/>
              <a:t> shall assist the division in determining strategies regarding this activity.</a:t>
            </a:r>
          </a:p>
          <a:p>
            <a:pPr marL="0" indent="0">
              <a:buNone/>
            </a:pPr>
            <a:r>
              <a:rPr lang="en-US" sz="2400" u="sng" dirty="0"/>
              <a:t>(2) If a county maintains designated shelters, it must also designate a shelter that can accommodate persons with pets. The shelter must be in compliance with applicable FEMA Disaster Assistance Policies and Procedures and with safety procedures regarding the sheltering of pets established in the shelter component of both local and state comprehensive emergency management plans.</a:t>
            </a:r>
          </a:p>
        </p:txBody>
      </p:sp>
      <p:sp>
        <p:nvSpPr>
          <p:cNvPr id="4" name="Slide Number Placeholder 3">
            <a:extLst>
              <a:ext uri="{FF2B5EF4-FFF2-40B4-BE49-F238E27FC236}">
                <a16:creationId xmlns:a16="http://schemas.microsoft.com/office/drawing/2014/main" id="{02BBC069-BF40-4586-82F1-134C56C375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EF83C-5166-9A46-B27B-A00F7D263F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16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EE1AB3-C07B-47FD-B999-085F0F7A7F44}"/>
              </a:ext>
            </a:extLst>
          </p:cNvPr>
          <p:cNvSpPr>
            <a:spLocks noGrp="1"/>
          </p:cNvSpPr>
          <p:nvPr>
            <p:ph type="title"/>
          </p:nvPr>
        </p:nvSpPr>
        <p:spPr>
          <a:xfrm>
            <a:off x="457201" y="412454"/>
            <a:ext cx="2381250" cy="2101850"/>
          </a:xfrm>
        </p:spPr>
        <p:txBody>
          <a:bodyPr vert="horz" lIns="91440" tIns="45720" rIns="91440" bIns="45720" rtlCol="0">
            <a:normAutofit/>
          </a:bodyPr>
          <a:lstStyle/>
          <a:p>
            <a:pPr>
              <a:spcBef>
                <a:spcPts val="0"/>
              </a:spcBef>
            </a:pPr>
            <a:r>
              <a:rPr lang="en-US" sz="2800" b="1" dirty="0">
                <a:latin typeface="Abadi" panose="020B0604020104020204" pitchFamily="34" charset="0"/>
              </a:rPr>
              <a:t>ESF 17 Annual County Meetings</a:t>
            </a:r>
            <a:br>
              <a:rPr lang="en-US" sz="2800" b="1" dirty="0">
                <a:latin typeface="Abadi" panose="020B0604020104020204" pitchFamily="34" charset="0"/>
              </a:rPr>
            </a:br>
            <a:endParaRPr lang="en-US" sz="2800" b="1" dirty="0">
              <a:latin typeface="Abadi" panose="020B0604020104020204" pitchFamily="34" charset="0"/>
            </a:endParaRPr>
          </a:p>
        </p:txBody>
      </p:sp>
      <p:sp>
        <p:nvSpPr>
          <p:cNvPr id="17" name="Rectangle 16">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FC58399B-EB40-02BE-E15B-2EDBCE1431F2}"/>
              </a:ext>
            </a:extLst>
          </p:cNvPr>
          <p:cNvSpPr>
            <a:spLocks noGrp="1"/>
          </p:cNvSpPr>
          <p:nvPr>
            <p:ph idx="1"/>
          </p:nvPr>
        </p:nvSpPr>
        <p:spPr>
          <a:xfrm>
            <a:off x="3157538" y="412454"/>
            <a:ext cx="3243262" cy="2101850"/>
          </a:xfrm>
        </p:spPr>
        <p:txBody>
          <a:bodyPr anchor="ctr">
            <a:normAutofit/>
          </a:bodyPr>
          <a:lstStyle/>
          <a:p>
            <a:pPr marL="0" indent="0">
              <a:buNone/>
            </a:pPr>
            <a:r>
              <a:rPr lang="en-US" sz="1700" b="1">
                <a:latin typeface="Abadi" panose="020B0604020104020204" pitchFamily="34" charset="0"/>
              </a:rPr>
              <a:t>Meet with all 67 Florida counties.</a:t>
            </a:r>
            <a:endParaRPr lang="en-US" sz="1700"/>
          </a:p>
        </p:txBody>
      </p:sp>
      <p:pic>
        <p:nvPicPr>
          <p:cNvPr id="9" name="Picture 8" descr="A group of people sitting around a table&#10;&#10;Description automatically generated with medium confidence">
            <a:extLst>
              <a:ext uri="{FF2B5EF4-FFF2-40B4-BE49-F238E27FC236}">
                <a16:creationId xmlns:a16="http://schemas.microsoft.com/office/drawing/2014/main" id="{00987150-8598-77D7-C6B2-FE8F984DDEF1}"/>
              </a:ext>
            </a:extLst>
          </p:cNvPr>
          <p:cNvPicPr>
            <a:picLocks noChangeAspect="1"/>
          </p:cNvPicPr>
          <p:nvPr/>
        </p:nvPicPr>
        <p:blipFill rotWithShape="1">
          <a:blip r:embed="rId3">
            <a:extLst>
              <a:ext uri="{28A0092B-C50C-407E-A947-70E740481C1C}">
                <a14:useLocalDpi xmlns:a14="http://schemas.microsoft.com/office/drawing/2010/main" val="0"/>
              </a:ext>
            </a:extLst>
          </a:blip>
          <a:srcRect t="6353" b="12441"/>
          <a:stretch/>
        </p:blipFill>
        <p:spPr>
          <a:xfrm>
            <a:off x="20" y="2959630"/>
            <a:ext cx="6400781" cy="3898370"/>
          </a:xfrm>
          <a:prstGeom prst="rect">
            <a:avLst/>
          </a:prstGeom>
        </p:spPr>
      </p:pic>
      <p:sp>
        <p:nvSpPr>
          <p:cNvPr id="5" name="Footer Placeholder 4">
            <a:extLst>
              <a:ext uri="{FF2B5EF4-FFF2-40B4-BE49-F238E27FC236}">
                <a16:creationId xmlns:a16="http://schemas.microsoft.com/office/drawing/2014/main" id="{6C41AC7B-7A4B-ACC9-6FDB-D405FB2A2A10}"/>
              </a:ext>
            </a:extLst>
          </p:cNvPr>
          <p:cNvSpPr>
            <a:spLocks noGrp="1"/>
          </p:cNvSpPr>
          <p:nvPr>
            <p:ph type="ftr" sz="quarter" idx="11"/>
          </p:nvPr>
        </p:nvSpPr>
        <p:spPr>
          <a:xfrm>
            <a:off x="2929128" y="6356350"/>
            <a:ext cx="3269653" cy="365125"/>
          </a:xfrm>
        </p:spPr>
        <p:txBody>
          <a:bodyPr vert="horz" lIns="91440" tIns="45720" rIns="91440" bIns="45720" rtlCol="0">
            <a:normAutofit/>
          </a:bodyPr>
          <a:lstStyle/>
          <a:p>
            <a:pPr algn="r"/>
            <a:endParaRPr lang="en-US" kern="1200">
              <a:solidFill>
                <a:schemeClr val="bg1"/>
              </a:solidFill>
              <a:latin typeface="+mn-lt"/>
              <a:ea typeface="+mn-ea"/>
              <a:cs typeface="+mn-cs"/>
            </a:endParaRPr>
          </a:p>
        </p:txBody>
      </p:sp>
      <p:pic>
        <p:nvPicPr>
          <p:cNvPr id="7" name="Picture 6" descr="A group of people in an office&#10;&#10;Description automatically generated with low confidence">
            <a:extLst>
              <a:ext uri="{FF2B5EF4-FFF2-40B4-BE49-F238E27FC236}">
                <a16:creationId xmlns:a16="http://schemas.microsoft.com/office/drawing/2014/main" id="{A433ABAC-8DD0-F193-8DD6-6BCF9F812825}"/>
              </a:ext>
            </a:extLst>
          </p:cNvPr>
          <p:cNvPicPr>
            <a:picLocks noChangeAspect="1"/>
          </p:cNvPicPr>
          <p:nvPr/>
        </p:nvPicPr>
        <p:blipFill rotWithShape="1">
          <a:blip r:embed="rId4">
            <a:extLst>
              <a:ext uri="{28A0092B-C50C-407E-A947-70E740481C1C}">
                <a14:useLocalDpi xmlns:a14="http://schemas.microsoft.com/office/drawing/2010/main" val="0"/>
              </a:ext>
            </a:extLst>
          </a:blip>
          <a:srcRect r="8163"/>
          <a:stretch/>
        </p:blipFill>
        <p:spPr>
          <a:xfrm rot="5400000">
            <a:off x="5962650" y="628650"/>
            <a:ext cx="6857999" cy="5600701"/>
          </a:xfrm>
          <a:prstGeom prst="rect">
            <a:avLst/>
          </a:prstGeom>
        </p:spPr>
      </p:pic>
      <p:sp>
        <p:nvSpPr>
          <p:cNvPr id="3" name="Slide Number Placeholder 2">
            <a:extLst>
              <a:ext uri="{FF2B5EF4-FFF2-40B4-BE49-F238E27FC236}">
                <a16:creationId xmlns:a16="http://schemas.microsoft.com/office/drawing/2014/main" id="{3BFB2296-B668-426E-A127-BD446C6791DE}"/>
              </a:ext>
            </a:extLst>
          </p:cNvPr>
          <p:cNvSpPr>
            <a:spLocks noGrp="1"/>
          </p:cNvSpPr>
          <p:nvPr>
            <p:ph type="sldNum" sz="quarter" idx="12"/>
          </p:nvPr>
        </p:nvSpPr>
        <p:spPr>
          <a:xfrm>
            <a:off x="8991599" y="6356350"/>
            <a:ext cx="2743200" cy="365125"/>
          </a:xfrm>
        </p:spPr>
        <p:txBody>
          <a:bodyPr vert="horz" lIns="91440" tIns="45720" rIns="91440" bIns="45720" rtlCol="0">
            <a:normAutofit/>
          </a:bodyPr>
          <a:lstStyle/>
          <a:p>
            <a:pPr marR="0" lvl="0" indent="0" fontAlgn="auto">
              <a:spcBef>
                <a:spcPts val="0"/>
              </a:spcBef>
              <a:spcAft>
                <a:spcPts val="600"/>
              </a:spcAft>
              <a:buClrTx/>
              <a:buSzTx/>
              <a:buFontTx/>
              <a:buNone/>
              <a:tabLst/>
              <a:defRPr/>
            </a:pPr>
            <a:fld id="{88D0AA49-A045-4623-935E-546639228491}" type="slidenum">
              <a:rPr kumimoji="0" lang="en-US" b="0" i="0" u="none" strike="noStrike" cap="none" spc="0" normalizeH="0" baseline="0" noProof="0">
                <a:ln>
                  <a:noFill/>
                </a:ln>
                <a:solidFill>
                  <a:schemeClr val="bg1"/>
                </a:solidFill>
                <a:effectLst/>
                <a:uLnTx/>
                <a:uFillTx/>
              </a:rPr>
              <a:pPr marR="0" lvl="0" indent="0" fontAlgn="auto">
                <a:spcBef>
                  <a:spcPts val="0"/>
                </a:spcBef>
                <a:spcAft>
                  <a:spcPts val="600"/>
                </a:spcAft>
                <a:buClrTx/>
                <a:buSzTx/>
                <a:buFontTx/>
                <a:buNone/>
                <a:tabLst/>
                <a:defRPr/>
              </a:pPr>
              <a:t>22</a:t>
            </a:fld>
            <a:endParaRPr kumimoji="0" lang="en-US" b="0" i="0" u="none" strike="noStrike" cap="none" spc="0" normalizeH="0" baseline="0" noProof="0">
              <a:ln>
                <a:noFill/>
              </a:ln>
              <a:solidFill>
                <a:schemeClr val="bg1"/>
              </a:solidFill>
              <a:effectLst/>
              <a:uLnTx/>
              <a:uFillTx/>
            </a:endParaRPr>
          </a:p>
        </p:txBody>
      </p:sp>
    </p:spTree>
    <p:extLst>
      <p:ext uri="{BB962C8B-B14F-4D97-AF65-F5344CB8AC3E}">
        <p14:creationId xmlns:p14="http://schemas.microsoft.com/office/powerpoint/2010/main" val="175570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D9B66-EDE1-777D-BE39-49FB1E8ACA33}"/>
              </a:ext>
            </a:extLst>
          </p:cNvPr>
          <p:cNvSpPr>
            <a:spLocks noGrp="1"/>
          </p:cNvSpPr>
          <p:nvPr>
            <p:ph type="title"/>
          </p:nvPr>
        </p:nvSpPr>
        <p:spPr>
          <a:xfrm>
            <a:off x="4654296" y="1101266"/>
            <a:ext cx="6894576" cy="1783080"/>
          </a:xfrm>
        </p:spPr>
        <p:txBody>
          <a:bodyPr anchor="b">
            <a:noAutofit/>
          </a:bodyPr>
          <a:lstStyle/>
          <a:p>
            <a:r>
              <a:rPr lang="en-US" b="1" dirty="0">
                <a:latin typeface="Abadi" panose="020B0604020104020204" pitchFamily="34" charset="0"/>
              </a:rPr>
              <a:t>Developed Training:</a:t>
            </a:r>
            <a:br>
              <a:rPr lang="en-US" b="1" dirty="0">
                <a:latin typeface="Abadi" panose="020B0604020104020204" pitchFamily="34" charset="0"/>
              </a:rPr>
            </a:br>
            <a:r>
              <a:rPr lang="en-US" b="1" dirty="0">
                <a:latin typeface="Abadi" panose="020B0604020104020204" pitchFamily="34" charset="0"/>
              </a:rPr>
              <a:t>Small Animal Emergency Sheltering</a:t>
            </a:r>
            <a:br>
              <a:rPr lang="en-US" dirty="0">
                <a:latin typeface="Abadi" panose="020B0604020104020204" pitchFamily="34" charset="0"/>
              </a:rPr>
            </a:br>
            <a:endParaRPr lang="en-US" dirty="0">
              <a:latin typeface="Abadi" panose="020B0604020104020204" pitchFamily="34" charset="0"/>
            </a:endParaRPr>
          </a:p>
        </p:txBody>
      </p:sp>
      <p:pic>
        <p:nvPicPr>
          <p:cNvPr id="7" name="Picture 6" descr="A picture containing indoor, ceiling, furniture&#10;&#10;Description automatically generated">
            <a:extLst>
              <a:ext uri="{FF2B5EF4-FFF2-40B4-BE49-F238E27FC236}">
                <a16:creationId xmlns:a16="http://schemas.microsoft.com/office/drawing/2014/main" id="{FAB45227-AF4F-A64E-E440-451E4EBC4F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25" r="5080" b="-3"/>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sp>
        <p:nvSpPr>
          <p:cNvPr id="3" name="Content Placeholder 2">
            <a:extLst>
              <a:ext uri="{FF2B5EF4-FFF2-40B4-BE49-F238E27FC236}">
                <a16:creationId xmlns:a16="http://schemas.microsoft.com/office/drawing/2014/main" id="{2C56A1CE-4720-99E1-16EB-9D47410BAF41}"/>
              </a:ext>
            </a:extLst>
          </p:cNvPr>
          <p:cNvSpPr>
            <a:spLocks noGrp="1"/>
          </p:cNvSpPr>
          <p:nvPr>
            <p:ph idx="1"/>
          </p:nvPr>
        </p:nvSpPr>
        <p:spPr>
          <a:xfrm>
            <a:off x="4654296" y="2368062"/>
            <a:ext cx="6894576" cy="3988288"/>
          </a:xfrm>
        </p:spPr>
        <p:txBody>
          <a:bodyPr>
            <a:normAutofit lnSpcReduction="10000"/>
          </a:bodyPr>
          <a:lstStyle/>
          <a:p>
            <a:r>
              <a:rPr lang="en-US" dirty="0">
                <a:latin typeface="Abadi" panose="020B0604020104020204" pitchFamily="34" charset="0"/>
              </a:rPr>
              <a:t>Teaches participants how to build and operate a temporary emergency small animal shelter in response to natural disasters or large animal cruelty cases.</a:t>
            </a:r>
          </a:p>
          <a:p>
            <a:pPr>
              <a:lnSpc>
                <a:spcPct val="90000"/>
              </a:lnSpc>
            </a:pPr>
            <a:r>
              <a:rPr lang="en-US" dirty="0">
                <a:latin typeface="Abadi" panose="020B0604020104020204" pitchFamily="34" charset="0"/>
              </a:rPr>
              <a:t>Awareness and Operations Levels.</a:t>
            </a:r>
          </a:p>
          <a:p>
            <a:pPr>
              <a:lnSpc>
                <a:spcPct val="90000"/>
              </a:lnSpc>
            </a:pPr>
            <a:r>
              <a:rPr lang="en-US" dirty="0">
                <a:latin typeface="Abadi" panose="020B0604020104020204" pitchFamily="34" charset="0"/>
              </a:rPr>
              <a:t>State-certified by Florida Division of Emergency Management.</a:t>
            </a:r>
          </a:p>
          <a:p>
            <a:pPr>
              <a:lnSpc>
                <a:spcPct val="90000"/>
              </a:lnSpc>
            </a:pPr>
            <a:r>
              <a:rPr lang="en-US" dirty="0">
                <a:latin typeface="Abadi" panose="020B0604020104020204" pitchFamily="34" charset="0"/>
              </a:rPr>
              <a:t>Tuition is sponsored by Florida SART.</a:t>
            </a:r>
          </a:p>
          <a:p>
            <a:r>
              <a:rPr lang="en-US" dirty="0">
                <a:latin typeface="Abadi" panose="020B0604020104020204" pitchFamily="34" charset="0"/>
              </a:rPr>
              <a:t>&gt;</a:t>
            </a:r>
            <a:r>
              <a:rPr lang="en-US" sz="2800" dirty="0">
                <a:latin typeface="Abadi" panose="020B0604020104020204" pitchFamily="34" charset="0"/>
              </a:rPr>
              <a:t>1,000 trained</a:t>
            </a:r>
            <a:r>
              <a:rPr lang="en-US" dirty="0">
                <a:latin typeface="Abadi" panose="020B0604020104020204" pitchFamily="34" charset="0"/>
              </a:rPr>
              <a:t> and enlisted volunteers.</a:t>
            </a:r>
          </a:p>
          <a:p>
            <a:pPr>
              <a:lnSpc>
                <a:spcPct val="90000"/>
              </a:lnSpc>
            </a:pPr>
            <a:endParaRPr lang="en-US" dirty="0">
              <a:latin typeface="Abadi" panose="020B0604020104020204" pitchFamily="34" charset="0"/>
            </a:endParaRPr>
          </a:p>
        </p:txBody>
      </p:sp>
      <p:sp>
        <p:nvSpPr>
          <p:cNvPr id="4" name="Slide Number Placeholder 3">
            <a:extLst>
              <a:ext uri="{FF2B5EF4-FFF2-40B4-BE49-F238E27FC236}">
                <a16:creationId xmlns:a16="http://schemas.microsoft.com/office/drawing/2014/main" id="{6415BC4E-E910-9465-30CC-EAC52A4BA41F}"/>
              </a:ext>
            </a:extLst>
          </p:cNvPr>
          <p:cNvSpPr>
            <a:spLocks noGrp="1"/>
          </p:cNvSpPr>
          <p:nvPr>
            <p:ph type="sldNum" sz="quarter" idx="12"/>
          </p:nvPr>
        </p:nvSpPr>
        <p:spPr>
          <a:xfrm>
            <a:off x="8610600" y="6356350"/>
            <a:ext cx="2743200" cy="365125"/>
          </a:xfrm>
        </p:spPr>
        <p:txBody>
          <a:bodyPr>
            <a:normAutofit/>
          </a:bodyPr>
          <a:lstStyle/>
          <a:p>
            <a:pPr>
              <a:spcAft>
                <a:spcPts val="600"/>
              </a:spcAft>
              <a:defRPr/>
            </a:pPr>
            <a:fld id="{2BD75897-D506-4D95-A262-64E2067485B9}" type="slidenum">
              <a:rPr lang="en-US" smtClean="0"/>
              <a:pPr>
                <a:spcAft>
                  <a:spcPts val="600"/>
                </a:spcAft>
                <a:defRPr/>
              </a:pPr>
              <a:t>23</a:t>
            </a:fld>
            <a:endParaRPr lang="en-US" dirty="0"/>
          </a:p>
        </p:txBody>
      </p:sp>
      <p:pic>
        <p:nvPicPr>
          <p:cNvPr id="9" name="Picture 8" descr="Logo, company name&#10;&#10;Description automatically generated">
            <a:extLst>
              <a:ext uri="{FF2B5EF4-FFF2-40B4-BE49-F238E27FC236}">
                <a16:creationId xmlns:a16="http://schemas.microsoft.com/office/drawing/2014/main" id="{111D45CF-A2C2-D621-7C85-799F3C99D6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4616880"/>
            <a:ext cx="4041316" cy="1791983"/>
          </a:xfrm>
          <a:prstGeom prst="rect">
            <a:avLst/>
          </a:prstGeom>
        </p:spPr>
      </p:pic>
      <p:sp>
        <p:nvSpPr>
          <p:cNvPr id="5" name="Footer Placeholder 4">
            <a:extLst>
              <a:ext uri="{FF2B5EF4-FFF2-40B4-BE49-F238E27FC236}">
                <a16:creationId xmlns:a16="http://schemas.microsoft.com/office/drawing/2014/main" id="{3A66EFA6-FE71-6CB4-BAA1-8E128163DA79}"/>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9205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ext&#10;&#10;Description automatically generated">
            <a:extLst>
              <a:ext uri="{FF2B5EF4-FFF2-40B4-BE49-F238E27FC236}">
                <a16:creationId xmlns:a16="http://schemas.microsoft.com/office/drawing/2014/main" id="{28075239-7FD7-CD2B-D3C4-1E42D4A35A62}"/>
              </a:ext>
            </a:extLst>
          </p:cNvPr>
          <p:cNvPicPr>
            <a:picLocks noGrp="1" noChangeAspect="1"/>
          </p:cNvPicPr>
          <p:nvPr>
            <p:ph idx="1"/>
          </p:nvPr>
        </p:nvPicPr>
        <p:blipFill>
          <a:blip r:embed="rId2"/>
          <a:stretch>
            <a:fillRect/>
          </a:stretch>
        </p:blipFill>
        <p:spPr>
          <a:xfrm>
            <a:off x="605791" y="-35563"/>
            <a:ext cx="5342510" cy="6893563"/>
          </a:xfrm>
          <a:prstGeom prst="rect">
            <a:avLst/>
          </a:prstGeom>
        </p:spPr>
      </p:pic>
      <p:pic>
        <p:nvPicPr>
          <p:cNvPr id="9" name="Picture 8">
            <a:extLst>
              <a:ext uri="{FF2B5EF4-FFF2-40B4-BE49-F238E27FC236}">
                <a16:creationId xmlns:a16="http://schemas.microsoft.com/office/drawing/2014/main" id="{88F124BE-DBC6-73B1-F520-AEFD491A8B12}"/>
              </a:ext>
            </a:extLst>
          </p:cNvPr>
          <p:cNvPicPr>
            <a:picLocks noChangeAspect="1"/>
          </p:cNvPicPr>
          <p:nvPr/>
        </p:nvPicPr>
        <p:blipFill>
          <a:blip r:embed="rId3"/>
          <a:stretch>
            <a:fillRect/>
          </a:stretch>
        </p:blipFill>
        <p:spPr>
          <a:xfrm>
            <a:off x="6260931" y="-46774"/>
            <a:ext cx="5325277" cy="6893563"/>
          </a:xfrm>
          <a:prstGeom prst="rect">
            <a:avLst/>
          </a:prstGeom>
        </p:spPr>
      </p:pic>
      <p:sp>
        <p:nvSpPr>
          <p:cNvPr id="4" name="Footer Placeholder 3">
            <a:extLst>
              <a:ext uri="{FF2B5EF4-FFF2-40B4-BE49-F238E27FC236}">
                <a16:creationId xmlns:a16="http://schemas.microsoft.com/office/drawing/2014/main" id="{58A80657-BEC8-49CE-2411-8AACD1A849BC}"/>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a:solidFill>
                <a:schemeClr val="tx1">
                  <a:tint val="75000"/>
                </a:schemeClr>
              </a:solidFill>
              <a:latin typeface="+mn-lt"/>
              <a:ea typeface="+mn-ea"/>
              <a:cs typeface="+mn-cs"/>
            </a:endParaRPr>
          </a:p>
        </p:txBody>
      </p:sp>
      <p:sp>
        <p:nvSpPr>
          <p:cNvPr id="5" name="Slide Number Placeholder 4">
            <a:extLst>
              <a:ext uri="{FF2B5EF4-FFF2-40B4-BE49-F238E27FC236}">
                <a16:creationId xmlns:a16="http://schemas.microsoft.com/office/drawing/2014/main" id="{AC5F6014-89C6-0C4D-FF93-B1DE6DA932F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88D0AA49-A045-4623-935E-546639228491}" type="slidenum">
              <a:rPr lang="en-US" smtClean="0"/>
              <a:pPr>
                <a:spcAft>
                  <a:spcPts val="600"/>
                </a:spcAft>
              </a:pPr>
              <a:t>24</a:t>
            </a:fld>
            <a:endParaRPr lang="en-US"/>
          </a:p>
        </p:txBody>
      </p:sp>
    </p:spTree>
    <p:extLst>
      <p:ext uri="{BB962C8B-B14F-4D97-AF65-F5344CB8AC3E}">
        <p14:creationId xmlns:p14="http://schemas.microsoft.com/office/powerpoint/2010/main" val="304575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5D573-5034-473F-96CE-BEF1B0E5FDB7}"/>
              </a:ext>
            </a:extLst>
          </p:cNvPr>
          <p:cNvSpPr>
            <a:spLocks noGrp="1"/>
          </p:cNvSpPr>
          <p:nvPr>
            <p:ph type="title"/>
          </p:nvPr>
        </p:nvSpPr>
        <p:spPr>
          <a:xfrm>
            <a:off x="640080" y="394500"/>
            <a:ext cx="5080782" cy="1956841"/>
          </a:xfrm>
        </p:spPr>
        <p:txBody>
          <a:bodyPr anchor="b">
            <a:noAutofit/>
          </a:bodyPr>
          <a:lstStyle/>
          <a:p>
            <a:r>
              <a:rPr lang="en-US" b="1" dirty="0">
                <a:latin typeface="Abadi" panose="020B0604020104020204" pitchFamily="34" charset="0"/>
              </a:rPr>
              <a:t>Developed Training:</a:t>
            </a:r>
            <a:br>
              <a:rPr lang="en-US" b="1" dirty="0">
                <a:latin typeface="Abadi" panose="020B0604020104020204" pitchFamily="34" charset="0"/>
              </a:rPr>
            </a:br>
            <a:r>
              <a:rPr lang="en-US" b="1" dirty="0">
                <a:latin typeface="Abadi" panose="020B0604020104020204" pitchFamily="34" charset="0"/>
                <a:cs typeface="Times New Roman" panose="02020603050405020304" pitchFamily="18" charset="0"/>
              </a:rPr>
              <a:t>Animal Technical Rescue</a:t>
            </a:r>
          </a:p>
        </p:txBody>
      </p:sp>
      <p:sp>
        <p:nvSpPr>
          <p:cNvPr id="2054" name="Content Placeholder 2053">
            <a:extLst>
              <a:ext uri="{FF2B5EF4-FFF2-40B4-BE49-F238E27FC236}">
                <a16:creationId xmlns:a16="http://schemas.microsoft.com/office/drawing/2014/main" id="{0DFF3E4F-C763-BCA7-BBF4-744C48BD509F}"/>
              </a:ext>
            </a:extLst>
          </p:cNvPr>
          <p:cNvSpPr>
            <a:spLocks noGrp="1"/>
          </p:cNvSpPr>
          <p:nvPr>
            <p:ph idx="1"/>
          </p:nvPr>
        </p:nvSpPr>
        <p:spPr>
          <a:xfrm>
            <a:off x="640080" y="2543908"/>
            <a:ext cx="4243589" cy="3649659"/>
          </a:xfrm>
        </p:spPr>
        <p:txBody>
          <a:bodyPr>
            <a:normAutofit lnSpcReduction="10000"/>
          </a:bodyPr>
          <a:lstStyle/>
          <a:p>
            <a:r>
              <a:rPr lang="en-US" sz="2000" dirty="0">
                <a:latin typeface="Abadi" panose="020B0604020104020204" pitchFamily="34" charset="0"/>
                <a:cs typeface="Times New Roman" panose="02020603050405020304" pitchFamily="18" charset="0"/>
              </a:rPr>
              <a:t>Teaches animal technical rescue team members the proper techniques to extricate animals from hazardous emergency situations.</a:t>
            </a:r>
          </a:p>
          <a:p>
            <a:r>
              <a:rPr lang="en-US" sz="2000" dirty="0">
                <a:latin typeface="Abadi" panose="020B0604020104020204" pitchFamily="34" charset="0"/>
                <a:cs typeface="Times New Roman" panose="02020603050405020304" pitchFamily="18" charset="0"/>
              </a:rPr>
              <a:t>Awareness and Operations Levels.</a:t>
            </a:r>
          </a:p>
          <a:p>
            <a:r>
              <a:rPr lang="en-US" sz="2000" dirty="0">
                <a:latin typeface="Abadi" panose="020B0604020104020204" pitchFamily="34" charset="0"/>
              </a:rPr>
              <a:t>State-certified by Florida Division of Emergency Management.</a:t>
            </a:r>
            <a:endParaRPr lang="en-US" sz="2000" dirty="0">
              <a:latin typeface="Abadi" panose="020B0604020104020204" pitchFamily="34" charset="0"/>
              <a:cs typeface="Times New Roman" panose="02020603050405020304" pitchFamily="18" charset="0"/>
            </a:endParaRPr>
          </a:p>
          <a:p>
            <a:r>
              <a:rPr lang="en-US" sz="2000" dirty="0">
                <a:latin typeface="Abadi" panose="020B0604020104020204" pitchFamily="34" charset="0"/>
                <a:cs typeface="Times New Roman" panose="02020603050405020304" pitchFamily="18" charset="0"/>
              </a:rPr>
              <a:t>Meets National Fire Protection Association (NFPA) standards.</a:t>
            </a:r>
          </a:p>
          <a:p>
            <a:r>
              <a:rPr lang="en-US" sz="2000" dirty="0">
                <a:latin typeface="Abadi" panose="020B0604020104020204" pitchFamily="34" charset="0"/>
                <a:cs typeface="Times New Roman" panose="02020603050405020304" pitchFamily="18" charset="0"/>
              </a:rPr>
              <a:t>Tuition is sponsored by Florida SART.</a:t>
            </a:r>
          </a:p>
          <a:p>
            <a:endParaRPr lang="en-US" sz="2000" dirty="0">
              <a:latin typeface="Abadi" panose="020B0604020104020204" pitchFamily="34" charset="0"/>
            </a:endParaRPr>
          </a:p>
        </p:txBody>
      </p:sp>
      <p:pic>
        <p:nvPicPr>
          <p:cNvPr id="4098" name="Picture 2" descr="Operations Training">
            <a:extLst>
              <a:ext uri="{FF2B5EF4-FFF2-40B4-BE49-F238E27FC236}">
                <a16:creationId xmlns:a16="http://schemas.microsoft.com/office/drawing/2014/main" id="{81902CFD-2490-FC94-A625-605B555B91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09" r="27486"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CED41DB-4B99-4525-AE0A-6FBDFA4BA259}"/>
              </a:ext>
            </a:extLst>
          </p:cNvPr>
          <p:cNvSpPr>
            <a:spLocks noGrp="1"/>
          </p:cNvSpPr>
          <p:nvPr>
            <p:ph type="sldNum" sz="quarter" idx="12"/>
          </p:nvPr>
        </p:nvSpPr>
        <p:spPr>
          <a:xfrm>
            <a:off x="10439400" y="6356350"/>
            <a:ext cx="914400" cy="365125"/>
          </a:xfrm>
        </p:spPr>
        <p:txBody>
          <a:bodyPr>
            <a:normAutofit/>
          </a:bodyPr>
          <a:lstStyle/>
          <a:p>
            <a:pPr>
              <a:spcAft>
                <a:spcPts val="600"/>
              </a:spcAft>
            </a:pPr>
            <a:fld id="{A9A7890E-A005-4F21-B4C7-5A902EE4967C}" type="slidenum">
              <a:rPr lang="en-US" smtClean="0">
                <a:solidFill>
                  <a:srgbClr val="FFFFFF"/>
                </a:solidFill>
              </a:rPr>
              <a:pPr>
                <a:spcAft>
                  <a:spcPts val="600"/>
                </a:spcAft>
              </a:pPr>
              <a:t>25</a:t>
            </a:fld>
            <a:endParaRPr lang="en-US" dirty="0">
              <a:solidFill>
                <a:srgbClr val="FFFFFF"/>
              </a:solidFill>
            </a:endParaRPr>
          </a:p>
        </p:txBody>
      </p:sp>
      <p:pic>
        <p:nvPicPr>
          <p:cNvPr id="9" name="Picture 8" descr="A picture containing text, bottle&#10;&#10;Description automatically generated">
            <a:extLst>
              <a:ext uri="{FF2B5EF4-FFF2-40B4-BE49-F238E27FC236}">
                <a16:creationId xmlns:a16="http://schemas.microsoft.com/office/drawing/2014/main" id="{9F0D2AEF-C2E0-5488-E257-33A7D36048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3161" y="6047266"/>
            <a:ext cx="1858541" cy="618167"/>
          </a:xfrm>
          <a:prstGeom prst="rect">
            <a:avLst/>
          </a:prstGeom>
        </p:spPr>
      </p:pic>
      <p:sp>
        <p:nvSpPr>
          <p:cNvPr id="4" name="Footer Placeholder 3">
            <a:extLst>
              <a:ext uri="{FF2B5EF4-FFF2-40B4-BE49-F238E27FC236}">
                <a16:creationId xmlns:a16="http://schemas.microsoft.com/office/drawing/2014/main" id="{58E9E8EB-F6CB-FA31-2BC3-92CEF92A42E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6310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EB181E26-89C4-4A14-92DE-0F4C4B0E9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A34B7846-2D21-4D94-9004-C7F8369003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121" r="2" b="30363"/>
          <a:stretch/>
        </p:blipFill>
        <p:spPr>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8677" name="Content Placeholder 7"/>
          <p:cNvPicPr>
            <a:picLocks noChangeAspect="1"/>
          </p:cNvPicPr>
          <p:nvPr/>
        </p:nvPicPr>
        <p:blipFill rotWithShape="1">
          <a:blip r:embed="rId3">
            <a:extLst>
              <a:ext uri="{28A0092B-C50C-407E-A947-70E740481C1C}">
                <a14:useLocalDpi xmlns:a14="http://schemas.microsoft.com/office/drawing/2010/main" val="0"/>
              </a:ext>
            </a:extLst>
          </a:blip>
          <a:srcRect t="45079" r="-2" b="9865"/>
          <a:stretch/>
        </p:blipFill>
        <p:spPr bwMode="auto">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Freeform 37">
            <a:extLst>
              <a:ext uri="{FF2B5EF4-FFF2-40B4-BE49-F238E27FC236}">
                <a16:creationId xmlns:a16="http://schemas.microsoft.com/office/drawing/2014/main" id="{13958066-7CBD-4B89-8F46-614C4F28B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674" name="Title 1"/>
          <p:cNvSpPr>
            <a:spLocks noGrp="1"/>
          </p:cNvSpPr>
          <p:nvPr>
            <p:ph type="title"/>
          </p:nvPr>
        </p:nvSpPr>
        <p:spPr>
          <a:xfrm>
            <a:off x="838200" y="365125"/>
            <a:ext cx="10515600" cy="1325563"/>
          </a:xfrm>
        </p:spPr>
        <p:txBody>
          <a:bodyPr>
            <a:normAutofit/>
          </a:bodyPr>
          <a:lstStyle/>
          <a:p>
            <a:pPr algn="ctr"/>
            <a:r>
              <a:rPr lang="en-US" altLang="en-US" b="1" dirty="0">
                <a:solidFill>
                  <a:schemeClr val="bg1"/>
                </a:solidFill>
                <a:latin typeface="Abadi" panose="020B0604020104020204" pitchFamily="34" charset="0"/>
              </a:rPr>
              <a:t>Veterinary Emergency Treatment Services (VETS) Team</a:t>
            </a:r>
          </a:p>
        </p:txBody>
      </p:sp>
      <p:sp>
        <p:nvSpPr>
          <p:cNvPr id="28675" name="Content Placeholder 2"/>
          <p:cNvSpPr>
            <a:spLocks noGrp="1"/>
          </p:cNvSpPr>
          <p:nvPr>
            <p:ph idx="1"/>
          </p:nvPr>
        </p:nvSpPr>
        <p:spPr>
          <a:xfrm>
            <a:off x="838200" y="2015406"/>
            <a:ext cx="5097779" cy="4065986"/>
          </a:xfrm>
        </p:spPr>
        <p:txBody>
          <a:bodyPr anchor="t">
            <a:normAutofit/>
          </a:bodyPr>
          <a:lstStyle/>
          <a:p>
            <a:pPr>
              <a:spcAft>
                <a:spcPts val="1200"/>
              </a:spcAft>
            </a:pPr>
            <a:r>
              <a:rPr lang="en-US" altLang="en-US" dirty="0">
                <a:latin typeface="Abadi" panose="020B0604020104020204" pitchFamily="34" charset="0"/>
              </a:rPr>
              <a:t>University of Florida, College of Veterinary Medicine.</a:t>
            </a:r>
          </a:p>
          <a:p>
            <a:pPr>
              <a:spcAft>
                <a:spcPts val="1200"/>
              </a:spcAft>
            </a:pPr>
            <a:r>
              <a:rPr lang="en-US" altLang="en-US" dirty="0">
                <a:latin typeface="Abadi" panose="020B0604020104020204" pitchFamily="34" charset="0"/>
              </a:rPr>
              <a:t>Over 50 veterinarians and staff.</a:t>
            </a:r>
          </a:p>
          <a:p>
            <a:r>
              <a:rPr lang="en-US" altLang="en-US" u="sng" dirty="0">
                <a:latin typeface="Abadi" panose="020B0604020104020204" pitchFamily="34" charset="0"/>
              </a:rPr>
              <a:t>Only veterinary response team available in Florida.</a:t>
            </a:r>
          </a:p>
          <a:p>
            <a:endParaRPr lang="en-US" altLang="en-US" dirty="0">
              <a:latin typeface="Abadi" panose="020B0604020104020204" pitchFamily="34" charset="0"/>
            </a:endParaRPr>
          </a:p>
        </p:txBody>
      </p:sp>
      <p:sp>
        <p:nvSpPr>
          <p:cNvPr id="28676" name="Slide Number Placeholder 1"/>
          <p:cNvSpPr>
            <a:spLocks noGrp="1"/>
          </p:cNvSpPr>
          <p:nvPr>
            <p:ph type="sldNum" sz="quarter" idx="12"/>
          </p:nvPr>
        </p:nvSpPr>
        <p:spPr>
          <a:xfrm>
            <a:off x="10496550" y="6356350"/>
            <a:ext cx="857249" cy="365125"/>
          </a:xfrm>
        </p:spPr>
        <p:txBody>
          <a:bodyPr anchor="ctr">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ct val="0"/>
              </a:spcBef>
              <a:spcAft>
                <a:spcPts val="600"/>
              </a:spcAft>
              <a:buFontTx/>
              <a:buNone/>
            </a:pPr>
            <a:fld id="{CAD31A21-54A6-4CD4-A60B-CF49AA42BCD6}" type="slidenum">
              <a:rPr lang="en-US" altLang="en-US" sz="1800">
                <a:solidFill>
                  <a:srgbClr val="FFFFFF"/>
                </a:solidFill>
              </a:rPr>
              <a:pPr>
                <a:lnSpc>
                  <a:spcPct val="90000"/>
                </a:lnSpc>
                <a:spcBef>
                  <a:spcPct val="0"/>
                </a:spcBef>
                <a:spcAft>
                  <a:spcPts val="600"/>
                </a:spcAft>
                <a:buFontTx/>
                <a:buNone/>
              </a:pPr>
              <a:t>26</a:t>
            </a:fld>
            <a:endParaRPr lang="en-US" altLang="en-US" sz="1800" dirty="0">
              <a:solidFill>
                <a:srgbClr val="FFFFFF"/>
              </a:solidFill>
            </a:endParaRPr>
          </a:p>
        </p:txBody>
      </p:sp>
      <p:pic>
        <p:nvPicPr>
          <p:cNvPr id="11" name="Picture 10">
            <a:extLst>
              <a:ext uri="{FF2B5EF4-FFF2-40B4-BE49-F238E27FC236}">
                <a16:creationId xmlns:a16="http://schemas.microsoft.com/office/drawing/2014/main" id="{76B8D0C9-C353-4A1F-8CB6-FA0BA3617DFE}"/>
              </a:ext>
            </a:extLst>
          </p:cNvPr>
          <p:cNvPicPr>
            <a:picLocks noChangeAspect="1"/>
          </p:cNvPicPr>
          <p:nvPr/>
        </p:nvPicPr>
        <p:blipFill>
          <a:blip r:embed="rId4"/>
          <a:stretch>
            <a:fillRect/>
          </a:stretch>
        </p:blipFill>
        <p:spPr>
          <a:xfrm>
            <a:off x="326634" y="5058068"/>
            <a:ext cx="1658669" cy="1663407"/>
          </a:xfrm>
          <a:prstGeom prst="rect">
            <a:avLst/>
          </a:prstGeom>
        </p:spPr>
      </p:pic>
      <p:pic>
        <p:nvPicPr>
          <p:cNvPr id="2" name="Picture 1" descr="A picture containing text, bottle&#10;&#10;Description automatically generated">
            <a:extLst>
              <a:ext uri="{FF2B5EF4-FFF2-40B4-BE49-F238E27FC236}">
                <a16:creationId xmlns:a16="http://schemas.microsoft.com/office/drawing/2014/main" id="{6D070FFA-0C02-2125-2CD5-A48D4C36C9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7167" y="5474677"/>
            <a:ext cx="2650781" cy="881673"/>
          </a:xfrm>
          <a:prstGeom prst="rect">
            <a:avLst/>
          </a:prstGeom>
        </p:spPr>
      </p:pic>
      <p:sp>
        <p:nvSpPr>
          <p:cNvPr id="3" name="Footer Placeholder 2">
            <a:extLst>
              <a:ext uri="{FF2B5EF4-FFF2-40B4-BE49-F238E27FC236}">
                <a16:creationId xmlns:a16="http://schemas.microsoft.com/office/drawing/2014/main" id="{EDB393C1-3889-BFAD-6143-5C5DCE01142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9277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0A2287-CECD-2BE1-BAF8-59224FFED096}"/>
              </a:ext>
            </a:extLst>
          </p:cNvPr>
          <p:cNvPicPr>
            <a:picLocks noChangeAspect="1"/>
          </p:cNvPicPr>
          <p:nvPr/>
        </p:nvPicPr>
        <p:blipFill>
          <a:blip r:embed="rId2"/>
          <a:stretch>
            <a:fillRect/>
          </a:stretch>
        </p:blipFill>
        <p:spPr>
          <a:xfrm>
            <a:off x="325992" y="274320"/>
            <a:ext cx="6318938" cy="454963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4819" name="Content Placeholder 2"/>
          <p:cNvSpPr>
            <a:spLocks noGrp="1"/>
          </p:cNvSpPr>
          <p:nvPr>
            <p:ph idx="1"/>
          </p:nvPr>
        </p:nvSpPr>
        <p:spPr>
          <a:xfrm>
            <a:off x="6846570" y="1017270"/>
            <a:ext cx="4708268" cy="4885373"/>
          </a:xfrm>
        </p:spPr>
        <p:txBody>
          <a:bodyPr>
            <a:normAutofit/>
          </a:bodyPr>
          <a:lstStyle/>
          <a:p>
            <a:pPr eaLnBrk="1" hangingPunct="1">
              <a:spcAft>
                <a:spcPts val="1200"/>
              </a:spcAft>
            </a:pPr>
            <a:r>
              <a:rPr lang="en-US" altLang="en-US" dirty="0">
                <a:latin typeface="Abadi" panose="020B0604020104020204" pitchFamily="34" charset="0"/>
              </a:rPr>
              <a:t>Established to enlist private veterinarians and veterinary technicians for response actions.</a:t>
            </a:r>
          </a:p>
          <a:p>
            <a:pPr>
              <a:spcAft>
                <a:spcPts val="1200"/>
              </a:spcAft>
            </a:pPr>
            <a:r>
              <a:rPr lang="en-US" altLang="en-US" dirty="0">
                <a:latin typeface="Abadi" panose="020B0604020104020204" pitchFamily="34" charset="0"/>
              </a:rPr>
              <a:t>Provide assistance to their communities and the state during a disaster.</a:t>
            </a:r>
          </a:p>
          <a:p>
            <a:pPr eaLnBrk="1" hangingPunct="1"/>
            <a:r>
              <a:rPr lang="en-US" altLang="en-US" dirty="0">
                <a:latin typeface="Abadi" panose="020B0604020104020204" pitchFamily="34" charset="0"/>
              </a:rPr>
              <a:t>Over 200 individuals have signed up.</a:t>
            </a:r>
          </a:p>
          <a:p>
            <a:pPr>
              <a:lnSpc>
                <a:spcPct val="100000"/>
              </a:lnSpc>
            </a:pPr>
            <a:r>
              <a:rPr lang="en-US" altLang="en-US" dirty="0">
                <a:latin typeface="Abadi" panose="020B0604020104020204" pitchFamily="34" charset="0"/>
              </a:rPr>
              <a:t>Sign up at </a:t>
            </a:r>
            <a:r>
              <a:rPr lang="en-US" altLang="en-US" dirty="0">
                <a:latin typeface="Abadi" panose="020B0604020104020204" pitchFamily="34" charset="0"/>
                <a:hlinkClick r:id="rId3">
                  <a:extLst>
                    <a:ext uri="{A12FA001-AC4F-418D-AE19-62706E023703}">
                      <ahyp:hlinkClr xmlns:ahyp="http://schemas.microsoft.com/office/drawing/2018/hyperlinkcolor" val="tx"/>
                    </a:ext>
                  </a:extLst>
                </a:hlinkClick>
              </a:rPr>
              <a:t>www.FLSART.org</a:t>
            </a:r>
            <a:r>
              <a:rPr lang="en-US" altLang="en-US" dirty="0">
                <a:latin typeface="Abadi" panose="020B0604020104020204" pitchFamily="34" charset="0"/>
              </a:rPr>
              <a:t> </a:t>
            </a:r>
          </a:p>
        </p:txBody>
      </p:sp>
      <p:sp>
        <p:nvSpPr>
          <p:cNvPr id="2" name="Footer Placeholder 1">
            <a:extLst>
              <a:ext uri="{FF2B5EF4-FFF2-40B4-BE49-F238E27FC236}">
                <a16:creationId xmlns:a16="http://schemas.microsoft.com/office/drawing/2014/main" id="{D8513C43-F589-150F-2F7D-77F99C31798B}"/>
              </a:ext>
            </a:extLst>
          </p:cNvPr>
          <p:cNvSpPr>
            <a:spLocks noGrp="1"/>
          </p:cNvSpPr>
          <p:nvPr>
            <p:ph type="ftr" sz="quarter" idx="11"/>
          </p:nvPr>
        </p:nvSpPr>
        <p:spPr>
          <a:xfrm>
            <a:off x="4038600" y="6356350"/>
            <a:ext cx="4114800" cy="365125"/>
          </a:xfrm>
        </p:spPr>
        <p:txBody>
          <a:bodyPr>
            <a:normAutofit/>
          </a:bodyPr>
          <a:lstStyle/>
          <a:p>
            <a:endParaRPr lang="en-US" dirty="0"/>
          </a:p>
        </p:txBody>
      </p:sp>
      <p:sp>
        <p:nvSpPr>
          <p:cNvPr id="34820" name="Slide Number Placeholder 1"/>
          <p:cNvSpPr>
            <a:spLocks noGrp="1"/>
          </p:cNvSpPr>
          <p:nvPr>
            <p:ph type="sldNum" sz="quarter" idx="12"/>
          </p:nvPr>
        </p:nvSpPr>
        <p:spPr>
          <a:xfrm>
            <a:off x="8610600" y="6356350"/>
            <a:ext cx="2743200" cy="365125"/>
          </a:xfrm>
        </p:spPr>
        <p:txBody>
          <a:bodyPr>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rtl="0" eaLnBrk="1" fontAlgn="auto" latinLnBrk="0" hangingPunct="1">
              <a:lnSpc>
                <a:spcPct val="90000"/>
              </a:lnSpc>
              <a:spcBef>
                <a:spcPct val="0"/>
              </a:spcBef>
              <a:spcAft>
                <a:spcPts val="600"/>
              </a:spcAft>
              <a:buClrTx/>
              <a:buSzTx/>
              <a:buFontTx/>
              <a:buNone/>
              <a:tabLst/>
              <a:defRPr/>
            </a:pPr>
            <a:fld id="{67B33A14-33D2-4A60-A6FF-2517126A352D}" type="slidenum">
              <a:rPr kumimoji="0" lang="en-US" altLang="en-US" sz="1800" b="0" i="0" u="none" strike="noStrike" kern="1200" cap="none" spc="0" normalizeH="0" baseline="0" noProof="0">
                <a:ln>
                  <a:noFill/>
                </a:ln>
                <a:effectLst/>
                <a:uLnTx/>
                <a:uFillTx/>
                <a:latin typeface="Arial" panose="020B0604020202020204" pitchFamily="34" charset="0"/>
                <a:ea typeface="+mn-ea"/>
                <a:cs typeface="+mn-cs"/>
              </a:rPr>
              <a:pPr marL="0" marR="0" lvl="0" indent="0" defTabSz="914400" rtl="0" eaLnBrk="1" fontAlgn="auto" latinLnBrk="0" hangingPunct="1">
                <a:lnSpc>
                  <a:spcPct val="90000"/>
                </a:lnSpc>
                <a:spcBef>
                  <a:spcPct val="0"/>
                </a:spcBef>
                <a:spcAft>
                  <a:spcPts val="600"/>
                </a:spcAft>
                <a:buClrTx/>
                <a:buSzTx/>
                <a:buFontTx/>
                <a:buNone/>
                <a:tabLst/>
                <a:defRPr/>
              </a:pPr>
              <a:t>27</a:t>
            </a:fld>
            <a:endParaRPr kumimoji="0" lang="en-US" altLang="en-US" sz="1800" b="0" i="0" u="none" strike="noStrike" kern="1200" cap="none" spc="0" normalizeH="0" baseline="0" noProof="0">
              <a:ln>
                <a:noFill/>
              </a:ln>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41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04B57-B328-7C3D-6203-E489A2AF5946}"/>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734DE3E4-40F5-3A00-371A-ABB088D43E38}"/>
              </a:ext>
            </a:extLst>
          </p:cNvPr>
          <p:cNvPicPr>
            <a:picLocks noGrp="1" noChangeAspect="1"/>
          </p:cNvPicPr>
          <p:nvPr>
            <p:ph idx="1"/>
          </p:nvPr>
        </p:nvPicPr>
        <p:blipFill>
          <a:blip r:embed="rId2"/>
          <a:stretch>
            <a:fillRect/>
          </a:stretch>
        </p:blipFill>
        <p:spPr>
          <a:xfrm>
            <a:off x="687633" y="-1"/>
            <a:ext cx="5297877" cy="6879463"/>
          </a:xfrm>
        </p:spPr>
      </p:pic>
      <p:sp>
        <p:nvSpPr>
          <p:cNvPr id="4" name="Footer Placeholder 3">
            <a:extLst>
              <a:ext uri="{FF2B5EF4-FFF2-40B4-BE49-F238E27FC236}">
                <a16:creationId xmlns:a16="http://schemas.microsoft.com/office/drawing/2014/main" id="{1576ED6D-16C3-1ED7-AC92-A10122C259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8311749-B005-6F54-0B43-422AA8CD33BE}"/>
              </a:ext>
            </a:extLst>
          </p:cNvPr>
          <p:cNvSpPr>
            <a:spLocks noGrp="1"/>
          </p:cNvSpPr>
          <p:nvPr>
            <p:ph type="sldNum" sz="quarter" idx="12"/>
          </p:nvPr>
        </p:nvSpPr>
        <p:spPr/>
        <p:txBody>
          <a:bodyPr/>
          <a:lstStyle/>
          <a:p>
            <a:fld id="{88D0AA49-A045-4623-935E-546639228491}" type="slidenum">
              <a:rPr lang="en-US" smtClean="0"/>
              <a:t>28</a:t>
            </a:fld>
            <a:endParaRPr lang="en-US" dirty="0"/>
          </a:p>
        </p:txBody>
      </p:sp>
      <p:pic>
        <p:nvPicPr>
          <p:cNvPr id="9" name="Picture 8">
            <a:extLst>
              <a:ext uri="{FF2B5EF4-FFF2-40B4-BE49-F238E27FC236}">
                <a16:creationId xmlns:a16="http://schemas.microsoft.com/office/drawing/2014/main" id="{BE2F6BCB-141B-74DF-FF5C-B7F78DF5AA75}"/>
              </a:ext>
            </a:extLst>
          </p:cNvPr>
          <p:cNvPicPr>
            <a:picLocks noChangeAspect="1"/>
          </p:cNvPicPr>
          <p:nvPr/>
        </p:nvPicPr>
        <p:blipFill>
          <a:blip r:embed="rId3"/>
          <a:stretch>
            <a:fillRect/>
          </a:stretch>
        </p:blipFill>
        <p:spPr>
          <a:xfrm>
            <a:off x="6206490" y="0"/>
            <a:ext cx="5297877" cy="6826446"/>
          </a:xfrm>
          <a:prstGeom prst="rect">
            <a:avLst/>
          </a:prstGeom>
        </p:spPr>
      </p:pic>
    </p:spTree>
    <p:extLst>
      <p:ext uri="{BB962C8B-B14F-4D97-AF65-F5344CB8AC3E}">
        <p14:creationId xmlns:p14="http://schemas.microsoft.com/office/powerpoint/2010/main" val="6616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603" name="Rectangle 24602">
            <a:extLst>
              <a:ext uri="{FF2B5EF4-FFF2-40B4-BE49-F238E27FC236}">
                <a16:creationId xmlns:a16="http://schemas.microsoft.com/office/drawing/2014/main" id="{12C63567-9A18-430B-817B-152D609F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78" name="Title 1"/>
          <p:cNvSpPr>
            <a:spLocks noGrp="1"/>
          </p:cNvSpPr>
          <p:nvPr>
            <p:ph type="title"/>
          </p:nvPr>
        </p:nvSpPr>
        <p:spPr>
          <a:xfrm>
            <a:off x="6564019" y="554009"/>
            <a:ext cx="4789763" cy="1662878"/>
          </a:xfrm>
        </p:spPr>
        <p:txBody>
          <a:bodyPr vert="horz" lIns="91440" tIns="45720" rIns="91440" bIns="45720" rtlCol="0">
            <a:normAutofit/>
          </a:bodyPr>
          <a:lstStyle/>
          <a:p>
            <a:r>
              <a:rPr lang="en-US" altLang="en-US" sz="4000" b="1" kern="1200" dirty="0">
                <a:latin typeface="Abadi" panose="020B0604020104020204" pitchFamily="34" charset="0"/>
              </a:rPr>
              <a:t>Full-Scale Exercises</a:t>
            </a:r>
            <a:br>
              <a:rPr lang="en-US" altLang="en-US" sz="4000" b="1" kern="1200" dirty="0">
                <a:latin typeface="Abadi" panose="020B0604020104020204" pitchFamily="34" charset="0"/>
              </a:rPr>
            </a:br>
            <a:r>
              <a:rPr lang="en-US" altLang="en-US" sz="4000" b="1" kern="1200" dirty="0">
                <a:latin typeface="Abadi" panose="020B0604020104020204" pitchFamily="34" charset="0"/>
              </a:rPr>
              <a:t>with County EM</a:t>
            </a:r>
          </a:p>
        </p:txBody>
      </p:sp>
      <p:pic>
        <p:nvPicPr>
          <p:cNvPr id="2" name="Content Placeholder 5" descr="A group of people working on a project&#10;&#10;AI-generated content may be incorrect.">
            <a:extLst>
              <a:ext uri="{FF2B5EF4-FFF2-40B4-BE49-F238E27FC236}">
                <a16:creationId xmlns:a16="http://schemas.microsoft.com/office/drawing/2014/main" id="{49395284-FCFE-6781-8CA7-1FACBB8E4614}"/>
              </a:ext>
            </a:extLst>
          </p:cNvPr>
          <p:cNvPicPr>
            <a:picLocks noChangeAspect="1"/>
          </p:cNvPicPr>
          <p:nvPr/>
        </p:nvPicPr>
        <p:blipFill rotWithShape="1">
          <a:blip r:embed="rId3"/>
          <a:srcRect l="30014" r="19141" b="3"/>
          <a:stretch>
            <a:fillRect/>
          </a:stretch>
        </p:blipFill>
        <p:spPr>
          <a:xfrm>
            <a:off x="20" y="10"/>
            <a:ext cx="3003103" cy="3912881"/>
          </a:xfrm>
          <a:prstGeom prst="rect">
            <a:avLst/>
          </a:prstGeom>
        </p:spPr>
      </p:pic>
      <p:pic>
        <p:nvPicPr>
          <p:cNvPr id="1028" name="Picture 4">
            <a:extLst>
              <a:ext uri="{FF2B5EF4-FFF2-40B4-BE49-F238E27FC236}">
                <a16:creationId xmlns:a16="http://schemas.microsoft.com/office/drawing/2014/main" id="{7E16C804-247E-AAFD-B9B2-C81F9D2675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 b="1723"/>
          <a:stretch>
            <a:fillRect/>
          </a:stretch>
        </p:blipFill>
        <p:spPr bwMode="auto">
          <a:xfrm>
            <a:off x="3180257" y="10"/>
            <a:ext cx="3016307" cy="22233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5FC38C8-D8FE-89BA-736D-7C12651903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571" r="19164" b="3"/>
          <a:stretch>
            <a:fillRect/>
          </a:stretch>
        </p:blipFill>
        <p:spPr bwMode="auto">
          <a:xfrm>
            <a:off x="-1" y="4079988"/>
            <a:ext cx="3003123" cy="277801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flsart.org/photogallery/2016BaycountyDisasterPreparedness/images/Pic6.jpg">
            <a:extLst>
              <a:ext uri="{FF2B5EF4-FFF2-40B4-BE49-F238E27FC236}">
                <a16:creationId xmlns:a16="http://schemas.microsoft.com/office/drawing/2014/main" id="{022B1DCD-7CA9-4CA8-936E-BB6FA37B69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 b="9149"/>
          <a:stretch>
            <a:fillRect/>
          </a:stretch>
        </p:blipFill>
        <p:spPr bwMode="auto">
          <a:xfrm>
            <a:off x="3180256" y="2395057"/>
            <a:ext cx="3016307" cy="20553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 group of people in a room&#10;&#10;AI-generated content may be incorrect.">
            <a:extLst>
              <a:ext uri="{FF2B5EF4-FFF2-40B4-BE49-F238E27FC236}">
                <a16:creationId xmlns:a16="http://schemas.microsoft.com/office/drawing/2014/main" id="{DC260763-7C4E-E02E-2A78-04E1219A9B4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 b="1482"/>
          <a:stretch>
            <a:fillRect/>
          </a:stretch>
        </p:blipFill>
        <p:spPr bwMode="auto">
          <a:xfrm>
            <a:off x="3180257" y="4629236"/>
            <a:ext cx="3016307" cy="222876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DFBA7023-168A-17F4-0A2C-C8BD4D01A1B8}"/>
              </a:ext>
            </a:extLst>
          </p:cNvPr>
          <p:cNvSpPr>
            <a:spLocks noGrp="1"/>
          </p:cNvSpPr>
          <p:nvPr>
            <p:ph idx="1"/>
          </p:nvPr>
        </p:nvSpPr>
        <p:spPr>
          <a:xfrm>
            <a:off x="6564019" y="2412009"/>
            <a:ext cx="4789763" cy="3713895"/>
          </a:xfrm>
        </p:spPr>
        <p:txBody>
          <a:bodyPr>
            <a:normAutofit/>
          </a:bodyPr>
          <a:lstStyle/>
          <a:p>
            <a:r>
              <a:rPr lang="en-US" dirty="0"/>
              <a:t>Practice Unified Command IMT with county and state</a:t>
            </a:r>
          </a:p>
          <a:p>
            <a:r>
              <a:rPr lang="en-US" dirty="0"/>
              <a:t>Threat impacting animals AND agriculture</a:t>
            </a:r>
          </a:p>
          <a:p>
            <a:r>
              <a:rPr lang="en-US" dirty="0"/>
              <a:t>County and state each provide resources</a:t>
            </a:r>
          </a:p>
          <a:p>
            <a:r>
              <a:rPr lang="en-US" dirty="0"/>
              <a:t>Sponsored by SART</a:t>
            </a:r>
          </a:p>
          <a:p>
            <a:r>
              <a:rPr lang="en-US" dirty="0"/>
              <a:t>Next exercise in 2026</a:t>
            </a:r>
          </a:p>
          <a:p>
            <a:endParaRPr lang="en-US" dirty="0"/>
          </a:p>
        </p:txBody>
      </p:sp>
      <p:sp>
        <p:nvSpPr>
          <p:cNvPr id="3" name="Footer Placeholder 2">
            <a:extLst>
              <a:ext uri="{FF2B5EF4-FFF2-40B4-BE49-F238E27FC236}">
                <a16:creationId xmlns:a16="http://schemas.microsoft.com/office/drawing/2014/main" id="{E8A53B64-E32D-3E09-FA92-74E2FC2DADBD}"/>
              </a:ext>
            </a:extLst>
          </p:cNvPr>
          <p:cNvSpPr>
            <a:spLocks noGrp="1"/>
          </p:cNvSpPr>
          <p:nvPr>
            <p:ph type="ftr" sz="quarter" idx="11"/>
          </p:nvPr>
        </p:nvSpPr>
        <p:spPr>
          <a:xfrm>
            <a:off x="6564019" y="6356350"/>
            <a:ext cx="2743200" cy="365125"/>
          </a:xfrm>
        </p:spPr>
        <p:txBody>
          <a:bodyPr>
            <a:normAutofit/>
          </a:bodyPr>
          <a:lstStyle/>
          <a:p>
            <a:pPr algn="l"/>
            <a:endParaRPr lang="en-US"/>
          </a:p>
        </p:txBody>
      </p:sp>
      <p:sp>
        <p:nvSpPr>
          <p:cNvPr id="24581" name="Slide Number Placeholder 1"/>
          <p:cNvSpPr>
            <a:spLocks noGrp="1"/>
          </p:cNvSpPr>
          <p:nvPr>
            <p:ph type="sldNum" sz="quarter" idx="12"/>
          </p:nvPr>
        </p:nvSpPr>
        <p:spPr>
          <a:xfrm>
            <a:off x="9489558" y="6356350"/>
            <a:ext cx="1864242" cy="365125"/>
          </a:xfrm>
        </p:spPr>
        <p:txBody>
          <a:bodyPr vert="horz" lIns="91440" tIns="45720" rIns="91440" bIns="45720" rtlCol="0">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ct val="0"/>
              </a:spcBef>
              <a:spcAft>
                <a:spcPts val="600"/>
              </a:spcAft>
              <a:buFontTx/>
              <a:buNone/>
            </a:pPr>
            <a:fld id="{D33A6A0A-292D-4A29-BA55-208DA5AA894F}" type="slidenum">
              <a:rPr lang="en-US" altLang="en-US" sz="1800">
                <a:latin typeface="+mn-lt"/>
              </a:rPr>
              <a:pPr>
                <a:lnSpc>
                  <a:spcPct val="90000"/>
                </a:lnSpc>
                <a:spcBef>
                  <a:spcPct val="0"/>
                </a:spcBef>
                <a:spcAft>
                  <a:spcPts val="600"/>
                </a:spcAft>
                <a:buFontTx/>
                <a:buNone/>
              </a:pPr>
              <a:t>29</a:t>
            </a:fld>
            <a:endParaRPr lang="en-US" altLang="en-US" sz="1800">
              <a:latin typeface="+mn-lt"/>
            </a:endParaRPr>
          </a:p>
        </p:txBody>
      </p:sp>
    </p:spTree>
    <p:extLst>
      <p:ext uri="{BB962C8B-B14F-4D97-AF65-F5344CB8AC3E}">
        <p14:creationId xmlns:p14="http://schemas.microsoft.com/office/powerpoint/2010/main" val="136185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7128F-A94C-481D-9CFF-7CCB82E79CEA}"/>
              </a:ext>
            </a:extLst>
          </p:cNvPr>
          <p:cNvSpPr>
            <a:spLocks noGrp="1"/>
          </p:cNvSpPr>
          <p:nvPr>
            <p:ph type="title"/>
          </p:nvPr>
        </p:nvSpPr>
        <p:spPr>
          <a:xfrm>
            <a:off x="838200" y="2675731"/>
            <a:ext cx="10515600" cy="1325563"/>
          </a:xfrm>
        </p:spPr>
        <p:txBody>
          <a:bodyPr>
            <a:normAutofit/>
          </a:bodyPr>
          <a:lstStyle/>
          <a:p>
            <a:pPr algn="ctr"/>
            <a:r>
              <a:rPr lang="en-US" sz="6600" b="1" i="1" dirty="0">
                <a:effectLst>
                  <a:glow rad="228600">
                    <a:schemeClr val="accent1">
                      <a:satMod val="175000"/>
                      <a:alpha val="40000"/>
                    </a:schemeClr>
                  </a:glow>
                </a:effectLst>
                <a:latin typeface="Abadi" panose="020B0604020104020204" pitchFamily="34" charset="0"/>
              </a:rPr>
              <a:t>Florida Response Structure</a:t>
            </a:r>
          </a:p>
        </p:txBody>
      </p:sp>
      <p:sp>
        <p:nvSpPr>
          <p:cNvPr id="4" name="Slide Number Placeholder 3">
            <a:extLst>
              <a:ext uri="{FF2B5EF4-FFF2-40B4-BE49-F238E27FC236}">
                <a16:creationId xmlns:a16="http://schemas.microsoft.com/office/drawing/2014/main" id="{E258CA0C-E778-4F20-B82E-4FAE7ADDF300}"/>
              </a:ext>
            </a:extLst>
          </p:cNvPr>
          <p:cNvSpPr>
            <a:spLocks noGrp="1"/>
          </p:cNvSpPr>
          <p:nvPr>
            <p:ph type="sldNum" sz="quarter" idx="12"/>
          </p:nvPr>
        </p:nvSpPr>
        <p:spPr/>
        <p:txBody>
          <a:bodyPr/>
          <a:lstStyle/>
          <a:p>
            <a:fld id="{88D0AA49-A045-4623-935E-546639228491}" type="slidenum">
              <a:rPr lang="en-US" smtClean="0"/>
              <a:t>3</a:t>
            </a:fld>
            <a:endParaRPr lang="en-US" dirty="0"/>
          </a:p>
        </p:txBody>
      </p:sp>
      <p:sp>
        <p:nvSpPr>
          <p:cNvPr id="3" name="Footer Placeholder 2">
            <a:extLst>
              <a:ext uri="{FF2B5EF4-FFF2-40B4-BE49-F238E27FC236}">
                <a16:creationId xmlns:a16="http://schemas.microsoft.com/office/drawing/2014/main" id="{67D431D6-FEDA-C3A1-16AD-ACDDFDD7AA6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1221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78F06-8795-4E5E-BCFF-0F77C131075B}"/>
              </a:ext>
            </a:extLst>
          </p:cNvPr>
          <p:cNvSpPr>
            <a:spLocks noGrp="1"/>
          </p:cNvSpPr>
          <p:nvPr>
            <p:ph type="title"/>
          </p:nvPr>
        </p:nvSpPr>
        <p:spPr>
          <a:xfrm>
            <a:off x="4970109" y="484632"/>
            <a:ext cx="6859941" cy="1609344"/>
          </a:xfrm>
          <a:ln>
            <a:noFill/>
          </a:ln>
        </p:spPr>
        <p:txBody>
          <a:bodyPr>
            <a:normAutofit/>
          </a:bodyPr>
          <a:lstStyle/>
          <a:p>
            <a:r>
              <a:rPr lang="en-US" dirty="0">
                <a:ln w="22225">
                  <a:solidFill>
                    <a:srgbClr val="FFFFFF"/>
                  </a:solidFill>
                </a:ln>
                <a:latin typeface="Abadi" panose="020B0604020104020204" pitchFamily="34" charset="0"/>
              </a:rPr>
              <a:t>SART Planning Conferences</a:t>
            </a:r>
          </a:p>
        </p:txBody>
      </p:sp>
      <p:pic>
        <p:nvPicPr>
          <p:cNvPr id="5" name="Picture 4">
            <a:extLst>
              <a:ext uri="{FF2B5EF4-FFF2-40B4-BE49-F238E27FC236}">
                <a16:creationId xmlns:a16="http://schemas.microsoft.com/office/drawing/2014/main" id="{7D0CDC9C-92C9-4867-8813-82A1DC322B92}"/>
              </a:ext>
            </a:extLst>
          </p:cNvPr>
          <p:cNvPicPr>
            <a:picLocks noChangeAspect="1"/>
          </p:cNvPicPr>
          <p:nvPr/>
        </p:nvPicPr>
        <p:blipFill rotWithShape="1">
          <a:blip r:embed="rId3"/>
          <a:srcRect t="14577" r="2" b="18912"/>
          <a:stretch/>
        </p:blipFill>
        <p:spPr>
          <a:xfrm>
            <a:off x="20" y="10"/>
            <a:ext cx="4475130" cy="2232366"/>
          </a:xfrm>
          <a:prstGeom prst="rect">
            <a:avLst/>
          </a:prstGeom>
        </p:spPr>
      </p:pic>
      <p:pic>
        <p:nvPicPr>
          <p:cNvPr id="1026" name="Picture 2" descr="Image result for st pete beach florida">
            <a:extLst>
              <a:ext uri="{FF2B5EF4-FFF2-40B4-BE49-F238E27FC236}">
                <a16:creationId xmlns:a16="http://schemas.microsoft.com/office/drawing/2014/main" id="{25DC4E81-90A1-4639-A888-C7120C6E9B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25" r="-2" b="-2"/>
          <a:stretch/>
        </p:blipFill>
        <p:spPr bwMode="auto">
          <a:xfrm>
            <a:off x="20" y="2325504"/>
            <a:ext cx="4475130" cy="22155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2362C43-114C-4B29-89F4-D628C258634C}"/>
              </a:ext>
            </a:extLst>
          </p:cNvPr>
          <p:cNvPicPr>
            <a:picLocks noChangeAspect="1"/>
          </p:cNvPicPr>
          <p:nvPr/>
        </p:nvPicPr>
        <p:blipFill rotWithShape="1">
          <a:blip r:embed="rId5">
            <a:extLst>
              <a:ext uri="{28A0092B-C50C-407E-A947-70E740481C1C}">
                <a14:useLocalDpi xmlns:a14="http://schemas.microsoft.com/office/drawing/2010/main" val="0"/>
              </a:ext>
            </a:extLst>
          </a:blip>
          <a:srcRect t="613" r="2" b="2"/>
          <a:stretch/>
        </p:blipFill>
        <p:spPr>
          <a:xfrm>
            <a:off x="20" y="4634159"/>
            <a:ext cx="4475130" cy="2223841"/>
          </a:xfrm>
          <a:prstGeom prst="rect">
            <a:avLst/>
          </a:prstGeom>
        </p:spPr>
      </p:pic>
      <p:sp>
        <p:nvSpPr>
          <p:cNvPr id="3" name="Content Placeholder 2">
            <a:extLst>
              <a:ext uri="{FF2B5EF4-FFF2-40B4-BE49-F238E27FC236}">
                <a16:creationId xmlns:a16="http://schemas.microsoft.com/office/drawing/2014/main" id="{F56957BA-F66C-4615-8F22-CFFD65958958}"/>
              </a:ext>
            </a:extLst>
          </p:cNvPr>
          <p:cNvSpPr>
            <a:spLocks noGrp="1"/>
          </p:cNvSpPr>
          <p:nvPr>
            <p:ph idx="1"/>
          </p:nvPr>
        </p:nvSpPr>
        <p:spPr>
          <a:xfrm>
            <a:off x="4970109" y="2121408"/>
            <a:ext cx="6730276" cy="4050792"/>
          </a:xfrm>
        </p:spPr>
        <p:txBody>
          <a:bodyPr>
            <a:normAutofit/>
          </a:bodyPr>
          <a:lstStyle/>
          <a:p>
            <a:r>
              <a:rPr lang="en-US" sz="3600" dirty="0">
                <a:latin typeface="Abadi" panose="020B0604020104020204" pitchFamily="34" charset="0"/>
              </a:rPr>
              <a:t>SART sponsors a biennial statewide planning conference for all 67 Florida counties and SART partner agencies.</a:t>
            </a:r>
          </a:p>
        </p:txBody>
      </p:sp>
      <p:sp>
        <p:nvSpPr>
          <p:cNvPr id="4" name="Slide Number Placeholder 3">
            <a:extLst>
              <a:ext uri="{FF2B5EF4-FFF2-40B4-BE49-F238E27FC236}">
                <a16:creationId xmlns:a16="http://schemas.microsoft.com/office/drawing/2014/main" id="{037BF853-40CE-4060-AC69-A8F00AC6B939}"/>
              </a:ext>
            </a:extLst>
          </p:cNvPr>
          <p:cNvSpPr>
            <a:spLocks noGrp="1"/>
          </p:cNvSpPr>
          <p:nvPr>
            <p:ph type="sldNum" sz="quarter" idx="12"/>
          </p:nvPr>
        </p:nvSpPr>
        <p:spPr>
          <a:xfrm>
            <a:off x="10639424" y="6356350"/>
            <a:ext cx="714375"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C2EF251-4434-46F9-BC36-99E7EA2D0AE8}" type="slidenum">
              <a:rPr kumimoji="0" lang="en-US" sz="1200" b="0" i="0" u="none" strike="noStrike" kern="1200" cap="none" spc="0" normalizeH="0" baseline="0" noProof="0">
                <a:ln>
                  <a:noFill/>
                </a:ln>
                <a:solidFill>
                  <a:prstClr val="white">
                    <a:alpha val="8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30</a:t>
            </a:fld>
            <a:endParaRPr kumimoji="0" lang="en-US" sz="1200" b="0" i="0" u="none" strike="noStrike" kern="1200" cap="none" spc="0" normalizeH="0" baseline="0" noProof="0" dirty="0">
              <a:ln>
                <a:noFill/>
              </a:ln>
              <a:solidFill>
                <a:prstClr val="white">
                  <a:alpha val="80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EBAF593-2694-3704-6A68-8412216EE5A9}"/>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514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199" y="548464"/>
            <a:ext cx="3807187" cy="2228074"/>
          </a:xfrm>
        </p:spPr>
        <p:txBody>
          <a:bodyPr>
            <a:normAutofit/>
          </a:bodyPr>
          <a:lstStyle/>
          <a:p>
            <a:pPr>
              <a:defRPr/>
            </a:pPr>
            <a:r>
              <a:rPr lang="en-US" altLang="en-US" sz="4800" b="1" dirty="0">
                <a:latin typeface="Abadi" panose="020B0604020104020204" pitchFamily="34" charset="0"/>
              </a:rPr>
              <a:t>SART Website</a:t>
            </a:r>
            <a:endParaRPr lang="en-US" sz="4800" b="1" dirty="0">
              <a:latin typeface="Abadi" panose="020B0604020104020204" pitchFamily="34" charset="0"/>
            </a:endParaRPr>
          </a:p>
        </p:txBody>
      </p:sp>
      <p:sp>
        <p:nvSpPr>
          <p:cNvPr id="3" name="Content Placeholder 2"/>
          <p:cNvSpPr>
            <a:spLocks noGrp="1"/>
          </p:cNvSpPr>
          <p:nvPr>
            <p:ph idx="1"/>
          </p:nvPr>
        </p:nvSpPr>
        <p:spPr>
          <a:xfrm>
            <a:off x="838201" y="2240280"/>
            <a:ext cx="3799425" cy="4116069"/>
          </a:xfrm>
        </p:spPr>
        <p:txBody>
          <a:bodyPr>
            <a:normAutofit fontScale="92500"/>
          </a:bodyPr>
          <a:lstStyle/>
          <a:p>
            <a:pPr>
              <a:defRPr/>
            </a:pPr>
            <a:r>
              <a:rPr lang="en-US" dirty="0">
                <a:latin typeface="Abadi" panose="020B0604020104020204" pitchFamily="34" charset="0"/>
              </a:rPr>
              <a:t>Is a critical information and communication bridge between SART members and partner agencies.</a:t>
            </a:r>
          </a:p>
          <a:p>
            <a:pPr>
              <a:defRPr/>
            </a:pPr>
            <a:r>
              <a:rPr lang="en-US" dirty="0">
                <a:latin typeface="Abadi" panose="020B0604020104020204" pitchFamily="34" charset="0"/>
              </a:rPr>
              <a:t>Over 45,000 visits a month.</a:t>
            </a:r>
          </a:p>
          <a:p>
            <a:pPr>
              <a:defRPr/>
            </a:pPr>
            <a:r>
              <a:rPr lang="en-US" dirty="0">
                <a:latin typeface="Abadi" panose="020B0604020104020204" pitchFamily="34" charset="0"/>
              </a:rPr>
              <a:t>Register for a SART member account!</a:t>
            </a:r>
          </a:p>
          <a:p>
            <a:pPr marL="0" indent="0" algn="ctr">
              <a:buNone/>
            </a:pPr>
            <a:r>
              <a:rPr lang="en-US" b="1" dirty="0">
                <a:latin typeface="Abadi" panose="020B0604020104020204" pitchFamily="34" charset="0"/>
                <a:hlinkClick r:id="rId3"/>
              </a:rPr>
              <a:t>www.FLSART.org</a:t>
            </a:r>
            <a:r>
              <a:rPr lang="en-US" b="1" dirty="0">
                <a:latin typeface="Abadi" panose="020B0604020104020204" pitchFamily="34" charset="0"/>
              </a:rPr>
              <a:t> </a:t>
            </a:r>
          </a:p>
          <a:p>
            <a:pPr marL="0" indent="0">
              <a:buNone/>
              <a:defRPr/>
            </a:pPr>
            <a:endParaRPr lang="en-US" b="1" i="1" dirty="0"/>
          </a:p>
          <a:p>
            <a:pPr marL="0" indent="0">
              <a:buNone/>
              <a:defRPr/>
            </a:pPr>
            <a:endParaRPr lang="en-US" b="1" i="1" dirty="0"/>
          </a:p>
        </p:txBody>
      </p:sp>
      <p:pic>
        <p:nvPicPr>
          <p:cNvPr id="8" name="Picture 7" descr="Graphical user interface, website&#10;&#10;AI-generated content may be incorrect.">
            <a:extLst>
              <a:ext uri="{FF2B5EF4-FFF2-40B4-BE49-F238E27FC236}">
                <a16:creationId xmlns:a16="http://schemas.microsoft.com/office/drawing/2014/main" id="{EC1072BA-A4FB-043F-59BD-5A03A8A895ED}"/>
              </a:ext>
            </a:extLst>
          </p:cNvPr>
          <p:cNvPicPr>
            <a:picLocks noChangeAspect="1"/>
          </p:cNvPicPr>
          <p:nvPr/>
        </p:nvPicPr>
        <p:blipFill>
          <a:blip r:embed="rId4"/>
          <a:srcRect l="3001" r="2489" b="-1"/>
          <a:stretch/>
        </p:blipFill>
        <p:spPr>
          <a:xfrm>
            <a:off x="5010386" y="10"/>
            <a:ext cx="7181613" cy="6857990"/>
          </a:xfrm>
          <a:prstGeom prst="rect">
            <a:avLst/>
          </a:prstGeom>
          <a:effectLst/>
        </p:spPr>
      </p:pic>
      <p:sp>
        <p:nvSpPr>
          <p:cNvPr id="5" name="Footer Placeholder 4">
            <a:extLst>
              <a:ext uri="{FF2B5EF4-FFF2-40B4-BE49-F238E27FC236}">
                <a16:creationId xmlns:a16="http://schemas.microsoft.com/office/drawing/2014/main" id="{2FDF5590-E18C-E73A-1DAF-6DFAF3A150A5}"/>
              </a:ext>
            </a:extLst>
          </p:cNvPr>
          <p:cNvSpPr>
            <a:spLocks noGrp="1"/>
          </p:cNvSpPr>
          <p:nvPr>
            <p:ph type="ftr" sz="quarter" idx="11"/>
          </p:nvPr>
        </p:nvSpPr>
        <p:spPr>
          <a:xfrm>
            <a:off x="5183124" y="6356350"/>
            <a:ext cx="4824452" cy="365125"/>
          </a:xfrm>
        </p:spPr>
        <p:txBody>
          <a:bodyPr>
            <a:normAutofit/>
          </a:bodyPr>
          <a:lstStyle/>
          <a:p>
            <a:pPr algn="l"/>
            <a:endParaRPr lang="en-US">
              <a:solidFill>
                <a:srgbClr val="FFFFFF"/>
              </a:solidFill>
            </a:endParaRPr>
          </a:p>
        </p:txBody>
      </p:sp>
      <p:sp>
        <p:nvSpPr>
          <p:cNvPr id="4" name="Slide Number Placeholder 3">
            <a:extLst>
              <a:ext uri="{FF2B5EF4-FFF2-40B4-BE49-F238E27FC236}">
                <a16:creationId xmlns:a16="http://schemas.microsoft.com/office/drawing/2014/main" id="{DA731A26-833E-4058-9A30-5A2878E0B56F}"/>
              </a:ext>
            </a:extLst>
          </p:cNvPr>
          <p:cNvSpPr>
            <a:spLocks noGrp="1"/>
          </p:cNvSpPr>
          <p:nvPr>
            <p:ph type="sldNum" sz="quarter" idx="12"/>
          </p:nvPr>
        </p:nvSpPr>
        <p:spPr>
          <a:xfrm>
            <a:off x="10200102" y="6356350"/>
            <a:ext cx="1153697" cy="365125"/>
          </a:xfrm>
        </p:spPr>
        <p:txBody>
          <a:bodyPr>
            <a:normAutofit/>
          </a:bodyPr>
          <a:lstStyle/>
          <a:p>
            <a:pPr>
              <a:spcAft>
                <a:spcPts val="600"/>
              </a:spcAft>
              <a:defRPr/>
            </a:pPr>
            <a:fld id="{2BD75897-D506-4D95-A262-64E2067485B9}" type="slidenum">
              <a:rPr lang="en-US">
                <a:solidFill>
                  <a:srgbClr val="FFFFFF"/>
                </a:solidFill>
              </a:rPr>
              <a:pPr>
                <a:spcAft>
                  <a:spcPts val="600"/>
                </a:spcAft>
                <a:defRPr/>
              </a:pPr>
              <a:t>31</a:t>
            </a:fld>
            <a:endParaRPr lang="en-US">
              <a:solidFill>
                <a:srgbClr val="FFFFFF"/>
              </a:solidFill>
            </a:endParaRPr>
          </a:p>
        </p:txBody>
      </p:sp>
    </p:spTree>
    <p:extLst>
      <p:ext uri="{BB962C8B-B14F-4D97-AF65-F5344CB8AC3E}">
        <p14:creationId xmlns:p14="http://schemas.microsoft.com/office/powerpoint/2010/main" val="227650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DA1D1A-1057-4556-B032-BDAD75FBAE70}"/>
              </a:ext>
            </a:extLst>
          </p:cNvPr>
          <p:cNvSpPr/>
          <p:nvPr/>
        </p:nvSpPr>
        <p:spPr>
          <a:xfrm>
            <a:off x="6482993" y="315473"/>
            <a:ext cx="4870807" cy="5940088"/>
          </a:xfrm>
          <a:prstGeom prst="rect">
            <a:avLst/>
          </a:prstGeom>
        </p:spPr>
        <p:txBody>
          <a:bodyPr wrap="square">
            <a:spAutoFit/>
          </a:bodyPr>
          <a:lstStyle/>
          <a:p>
            <a:r>
              <a:rPr lang="en-US" sz="4000" b="1" i="1" dirty="0">
                <a:latin typeface="Abadi" panose="020B0604020104020204" pitchFamily="34" charset="0"/>
              </a:rPr>
              <a:t>The Sentinel</a:t>
            </a:r>
          </a:p>
          <a:p>
            <a:endParaRPr lang="en-US" sz="2400" b="1" dirty="0">
              <a:latin typeface="Abadi" panose="020B0604020104020204" pitchFamily="34" charset="0"/>
            </a:endParaRPr>
          </a:p>
          <a:p>
            <a:r>
              <a:rPr lang="en-US" sz="2400" dirty="0">
                <a:latin typeface="Abadi" panose="020B0604020104020204" pitchFamily="34" charset="0"/>
              </a:rPr>
              <a:t>Monthly newsletter for SART of stories from around the state, trainings and meeting events.</a:t>
            </a:r>
          </a:p>
          <a:p>
            <a:endParaRPr lang="en-US" sz="2400" dirty="0">
              <a:latin typeface="Abadi" panose="020B0604020104020204" pitchFamily="34" charset="0"/>
            </a:endParaRPr>
          </a:p>
          <a:p>
            <a:pPr marL="342900" indent="-342900">
              <a:buFont typeface="Arial" panose="020B0604020202020204" pitchFamily="34" charset="0"/>
              <a:buChar char="•"/>
            </a:pPr>
            <a:r>
              <a:rPr lang="en-US" sz="2400" dirty="0">
                <a:latin typeface="Abadi" panose="020B0604020104020204" pitchFamily="34" charset="0"/>
              </a:rPr>
              <a:t>Distributed to SART partner agencies and over 1,200 members signed up to receive through the SART website.</a:t>
            </a:r>
          </a:p>
          <a:p>
            <a:endParaRPr lang="en-US" sz="2400" dirty="0">
              <a:latin typeface="Abadi" panose="020B0604020104020204" pitchFamily="34" charset="0"/>
            </a:endParaRPr>
          </a:p>
          <a:p>
            <a:pPr marL="342900" indent="-342900">
              <a:buFont typeface="Arial" panose="020B0604020202020204" pitchFamily="34" charset="0"/>
              <a:buChar char="•"/>
            </a:pPr>
            <a:r>
              <a:rPr lang="en-US" sz="2400" dirty="0">
                <a:latin typeface="Abadi" panose="020B0604020104020204" pitchFamily="34" charset="0"/>
              </a:rPr>
              <a:t>Is a critical information source.</a:t>
            </a:r>
          </a:p>
          <a:p>
            <a:endParaRPr lang="en-US" sz="2800" b="1" dirty="0">
              <a:latin typeface="Abadi" panose="020B0604020104020204" pitchFamily="34" charset="0"/>
            </a:endParaRPr>
          </a:p>
          <a:p>
            <a:pPr marL="0" indent="0" algn="ctr">
              <a:buNone/>
            </a:pPr>
            <a:r>
              <a:rPr lang="en-US" sz="4800" b="1" dirty="0">
                <a:latin typeface="Abadi" panose="020B0604020104020204" pitchFamily="34" charset="0"/>
                <a:hlinkClick r:id="rId3"/>
              </a:rPr>
              <a:t>www.FLSART.org</a:t>
            </a:r>
            <a:r>
              <a:rPr lang="en-US" sz="4800" b="1" dirty="0">
                <a:latin typeface="Abadi" panose="020B0604020104020204" pitchFamily="34" charset="0"/>
              </a:rPr>
              <a:t> </a:t>
            </a:r>
          </a:p>
        </p:txBody>
      </p:sp>
      <p:sp>
        <p:nvSpPr>
          <p:cNvPr id="3" name="Slide Number Placeholder 2">
            <a:extLst>
              <a:ext uri="{FF2B5EF4-FFF2-40B4-BE49-F238E27FC236}">
                <a16:creationId xmlns:a16="http://schemas.microsoft.com/office/drawing/2014/main" id="{DF7E00E5-2EA3-4573-812E-99AECAD2D471}"/>
              </a:ext>
            </a:extLst>
          </p:cNvPr>
          <p:cNvSpPr>
            <a:spLocks noGrp="1"/>
          </p:cNvSpPr>
          <p:nvPr>
            <p:ph type="sldNum" sz="quarter" idx="12"/>
          </p:nvPr>
        </p:nvSpPr>
        <p:spPr/>
        <p:txBody>
          <a:bodyPr/>
          <a:lstStyle/>
          <a:p>
            <a:fld id="{DC2EF251-4434-46F9-BC36-99E7EA2D0AE8}" type="slidenum">
              <a:rPr lang="en-US" smtClean="0"/>
              <a:t>32</a:t>
            </a:fld>
            <a:endParaRPr lang="en-US" dirty="0"/>
          </a:p>
        </p:txBody>
      </p:sp>
      <p:pic>
        <p:nvPicPr>
          <p:cNvPr id="4" name="Picture 3">
            <a:extLst>
              <a:ext uri="{FF2B5EF4-FFF2-40B4-BE49-F238E27FC236}">
                <a16:creationId xmlns:a16="http://schemas.microsoft.com/office/drawing/2014/main" id="{55E5363D-FFA5-2E6A-9FCB-7D3BDC820AE6}"/>
              </a:ext>
            </a:extLst>
          </p:cNvPr>
          <p:cNvPicPr>
            <a:picLocks noChangeAspect="1"/>
          </p:cNvPicPr>
          <p:nvPr/>
        </p:nvPicPr>
        <p:blipFill>
          <a:blip r:embed="rId4"/>
          <a:stretch>
            <a:fillRect/>
          </a:stretch>
        </p:blipFill>
        <p:spPr>
          <a:xfrm rot="20950230">
            <a:off x="1355395" y="283709"/>
            <a:ext cx="4630282" cy="6003616"/>
          </a:xfrm>
          <a:prstGeom prst="rect">
            <a:avLst/>
          </a:prstGeom>
          <a:ln w="3175">
            <a:solidFill>
              <a:schemeClr val="tx1"/>
            </a:solidFill>
          </a:ln>
          <a:effectLst>
            <a:outerShdw blurRad="50800" dist="38100" algn="l" rotWithShape="0">
              <a:prstClr val="black">
                <a:alpha val="40000"/>
              </a:prstClr>
            </a:outerShdw>
          </a:effectLst>
        </p:spPr>
      </p:pic>
      <p:sp>
        <p:nvSpPr>
          <p:cNvPr id="2" name="Footer Placeholder 1">
            <a:extLst>
              <a:ext uri="{FF2B5EF4-FFF2-40B4-BE49-F238E27FC236}">
                <a16:creationId xmlns:a16="http://schemas.microsoft.com/office/drawing/2014/main" id="{5D2CE52B-D1CB-A092-CF1B-DB5897D3994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4726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0A50ED-C240-41CC-B59D-E3B401805F17}"/>
              </a:ext>
            </a:extLst>
          </p:cNvPr>
          <p:cNvSpPr>
            <a:spLocks noGrp="1"/>
          </p:cNvSpPr>
          <p:nvPr>
            <p:ph type="title"/>
          </p:nvPr>
        </p:nvSpPr>
        <p:spPr>
          <a:xfrm>
            <a:off x="7606818" y="671446"/>
            <a:ext cx="3263206" cy="950224"/>
          </a:xfrm>
        </p:spPr>
        <p:txBody>
          <a:bodyPr>
            <a:normAutofit/>
          </a:bodyPr>
          <a:lstStyle/>
          <a:p>
            <a:pPr algn="ctr"/>
            <a:r>
              <a:rPr lang="en-US" b="1" dirty="0">
                <a:latin typeface="Abadi" panose="020B0604020104020204" pitchFamily="34" charset="0"/>
              </a:rPr>
              <a:t>Thank you!  </a:t>
            </a:r>
          </a:p>
        </p:txBody>
      </p:sp>
      <p:sp>
        <p:nvSpPr>
          <p:cNvPr id="3" name="Slide Number Placeholder 2">
            <a:extLst>
              <a:ext uri="{FF2B5EF4-FFF2-40B4-BE49-F238E27FC236}">
                <a16:creationId xmlns:a16="http://schemas.microsoft.com/office/drawing/2014/main" id="{A237AA6C-FCA6-49AB-8251-A0C3C33020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4C53B-9358-49A8-838E-758E7AD93219}" type="slidenum">
              <a:rPr kumimoji="0" lang="en-US" sz="1200" b="0" i="0" u="none" strike="noStrike" kern="1200" cap="none" spc="0" normalizeH="0" baseline="0" noProof="0" smtClean="0">
                <a:ln>
                  <a:noFill/>
                </a:ln>
                <a:solidFill>
                  <a:prstClr val="white">
                    <a:tint val="75000"/>
                  </a:prstClr>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white">
                  <a:tint val="75000"/>
                </a:prstClr>
              </a:solidFill>
              <a:effectLst/>
              <a:uLnTx/>
              <a:uFillTx/>
              <a:latin typeface="Abadi" panose="020B0604020104020204" pitchFamily="34" charset="0"/>
              <a:ea typeface="+mn-ea"/>
              <a:cs typeface="+mn-cs"/>
            </a:endParaRPr>
          </a:p>
        </p:txBody>
      </p:sp>
      <p:sp>
        <p:nvSpPr>
          <p:cNvPr id="18" name="TextBox 17">
            <a:extLst>
              <a:ext uri="{FF2B5EF4-FFF2-40B4-BE49-F238E27FC236}">
                <a16:creationId xmlns:a16="http://schemas.microsoft.com/office/drawing/2014/main" id="{A9829E14-AA1D-44D3-96DA-5807CC06C63A}"/>
              </a:ext>
            </a:extLst>
          </p:cNvPr>
          <p:cNvSpPr txBox="1"/>
          <p:nvPr/>
        </p:nvSpPr>
        <p:spPr>
          <a:xfrm>
            <a:off x="7189470" y="2112183"/>
            <a:ext cx="4684916" cy="1631216"/>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LeiAnna </a:t>
            </a:r>
            <a:r>
              <a:rPr lang="en-US" sz="2000" b="1" dirty="0">
                <a:solidFill>
                  <a:prstClr val="white"/>
                </a:solidFill>
                <a:latin typeface="Abadi" panose="020B0604020104020204" pitchFamily="34" charset="0"/>
              </a:rPr>
              <a:t>Moorhead</a:t>
            </a:r>
            <a:endParaRPr kumimoji="0" lang="en-US" sz="2000" b="1"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(850) 410-0920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strike="noStrike" kern="1200" cap="none" spc="0" normalizeH="0" baseline="0" noProof="0" dirty="0">
                <a:ln>
                  <a:noFill/>
                </a:ln>
                <a:effectLst/>
                <a:uLnTx/>
                <a:uFillTx/>
                <a:latin typeface="Abadi" panose="020B0604020104020204" pitchFamily="34" charset="0"/>
              </a:rPr>
              <a:t>LeiAnna.</a:t>
            </a:r>
            <a:r>
              <a:rPr lang="en-US" sz="2000" dirty="0">
                <a:latin typeface="Abadi" panose="020B0604020104020204" pitchFamily="34" charset="0"/>
              </a:rPr>
              <a:t>Moorhead</a:t>
            </a:r>
            <a:r>
              <a:rPr kumimoji="0" lang="en-US" sz="2000" b="0" i="0" strike="noStrike" kern="1200" cap="none" spc="0" normalizeH="0" baseline="0" noProof="0" dirty="0">
                <a:ln>
                  <a:noFill/>
                </a:ln>
                <a:effectLst/>
                <a:uLnTx/>
                <a:uFillTx/>
                <a:latin typeface="Abadi" panose="020B0604020104020204" pitchFamily="34" charset="0"/>
              </a:rPr>
              <a:t>@FDACS.gov</a:t>
            </a:r>
            <a:endParaRPr kumimoji="0" lang="en-US" sz="2000" b="0" i="0" strike="noStrike" kern="1200" cap="none" spc="0" normalizeH="0" baseline="0" noProof="0" dirty="0">
              <a:ln>
                <a:noFill/>
              </a:ln>
              <a:effectLs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pic>
        <p:nvPicPr>
          <p:cNvPr id="19" name="Picture 18" descr="A cow stands in front of a window&#10;&#10;Description generated with high confidence">
            <a:extLst>
              <a:ext uri="{FF2B5EF4-FFF2-40B4-BE49-F238E27FC236}">
                <a16:creationId xmlns:a16="http://schemas.microsoft.com/office/drawing/2014/main" id="{6683786F-4949-4FB4-BE41-4871FFB48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516" y="643467"/>
            <a:ext cx="5396673" cy="5410199"/>
          </a:xfrm>
          <a:prstGeom prst="rect">
            <a:avLst/>
          </a:prstGeom>
        </p:spPr>
      </p:pic>
      <p:pic>
        <p:nvPicPr>
          <p:cNvPr id="6" name="Picture 5" descr="Logo&#10;&#10;Description automatically generated">
            <a:extLst>
              <a:ext uri="{FF2B5EF4-FFF2-40B4-BE49-F238E27FC236}">
                <a16:creationId xmlns:a16="http://schemas.microsoft.com/office/drawing/2014/main" id="{32261298-4696-4110-8965-722AA5C8F4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8401" y="3802296"/>
            <a:ext cx="2507592" cy="2507592"/>
          </a:xfrm>
          <a:prstGeom prst="rect">
            <a:avLst/>
          </a:prstGeom>
        </p:spPr>
      </p:pic>
      <p:sp>
        <p:nvSpPr>
          <p:cNvPr id="4" name="Footer Placeholder 3">
            <a:extLst>
              <a:ext uri="{FF2B5EF4-FFF2-40B4-BE49-F238E27FC236}">
                <a16:creationId xmlns:a16="http://schemas.microsoft.com/office/drawing/2014/main" id="{4DF8A32E-F9EF-7D16-E32B-9739F0CF93A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5558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BEA4A0-9A3C-4127-A269-C1E4678B0F2E}"/>
              </a:ext>
            </a:extLst>
          </p:cNvPr>
          <p:cNvPicPr>
            <a:picLocks noChangeAspect="1"/>
          </p:cNvPicPr>
          <p:nvPr/>
        </p:nvPicPr>
        <p:blipFill>
          <a:blip r:embed="rId3">
            <a:lum bright="-20000"/>
          </a:blip>
          <a:stretch>
            <a:fillRect/>
          </a:stretch>
        </p:blipFill>
        <p:spPr>
          <a:xfrm>
            <a:off x="627445" y="4538136"/>
            <a:ext cx="1740369" cy="1722155"/>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EF0AC000-CE91-441A-889A-D7E46131698D}"/>
              </a:ext>
            </a:extLst>
          </p:cNvPr>
          <p:cNvSpPr>
            <a:spLocks noGrp="1"/>
          </p:cNvSpPr>
          <p:nvPr>
            <p:ph type="title"/>
          </p:nvPr>
        </p:nvSpPr>
        <p:spPr>
          <a:xfrm>
            <a:off x="838200" y="138810"/>
            <a:ext cx="10515600" cy="1175355"/>
          </a:xfrm>
        </p:spPr>
        <p:txBody>
          <a:bodyPr>
            <a:normAutofit/>
          </a:bodyPr>
          <a:lstStyle/>
          <a:p>
            <a:pPr algn="ctr"/>
            <a:r>
              <a:rPr lang="en-US" sz="4000" b="1" dirty="0">
                <a:latin typeface="Abadi" panose="020B0604020104020204" pitchFamily="34" charset="0"/>
              </a:rPr>
              <a:t>Emergency Support Function 17 (ESF 17)</a:t>
            </a:r>
          </a:p>
        </p:txBody>
      </p:sp>
      <p:sp>
        <p:nvSpPr>
          <p:cNvPr id="5" name="Slide Number Placeholder 4">
            <a:extLst>
              <a:ext uri="{FF2B5EF4-FFF2-40B4-BE49-F238E27FC236}">
                <a16:creationId xmlns:a16="http://schemas.microsoft.com/office/drawing/2014/main" id="{AB847612-8D36-4DED-B21A-3977FC568AA5}"/>
              </a:ext>
            </a:extLst>
          </p:cNvPr>
          <p:cNvSpPr>
            <a:spLocks noGrp="1"/>
          </p:cNvSpPr>
          <p:nvPr>
            <p:ph type="sldNum" sz="quarter" idx="12"/>
          </p:nvPr>
        </p:nvSpPr>
        <p:spPr>
          <a:xfrm>
            <a:off x="8610600" y="635406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2EF251-4434-46F9-BC36-99E7EA2D0AE8}" type="slidenum">
              <a:rPr kumimoji="0" lang="en-US" sz="1200" b="0" i="0" u="none" strike="noStrike" kern="1200" cap="none" spc="0" normalizeH="0" baseline="0" noProof="0" smtClean="0">
                <a:ln>
                  <a:noFill/>
                </a:ln>
                <a:solidFill>
                  <a:prstClr val="white">
                    <a:tint val="75000"/>
                  </a:prstClr>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white">
                  <a:tint val="75000"/>
                </a:prstClr>
              </a:solidFill>
              <a:effectLst/>
              <a:uLnTx/>
              <a:uFillTx/>
              <a:latin typeface="Abadi" panose="020B0604020104020204" pitchFamily="34" charset="0"/>
              <a:ea typeface="+mn-ea"/>
              <a:cs typeface="+mn-cs"/>
            </a:endParaRPr>
          </a:p>
        </p:txBody>
      </p:sp>
      <p:sp>
        <p:nvSpPr>
          <p:cNvPr id="8" name="Content Placeholder 2">
            <a:extLst>
              <a:ext uri="{FF2B5EF4-FFF2-40B4-BE49-F238E27FC236}">
                <a16:creationId xmlns:a16="http://schemas.microsoft.com/office/drawing/2014/main" id="{1BE726A1-B7A4-4340-A14F-D43A595F48B8}"/>
              </a:ext>
            </a:extLst>
          </p:cNvPr>
          <p:cNvSpPr>
            <a:spLocks noGrp="1"/>
          </p:cNvSpPr>
          <p:nvPr>
            <p:ph idx="1"/>
          </p:nvPr>
        </p:nvSpPr>
        <p:spPr>
          <a:xfrm>
            <a:off x="838200" y="1458786"/>
            <a:ext cx="10515600" cy="4351338"/>
          </a:xfrm>
        </p:spPr>
        <p:txBody>
          <a:bodyPr>
            <a:normAutofit/>
          </a:bodyPr>
          <a:lstStyle/>
          <a:p>
            <a:pPr marL="0" indent="0" algn="ctr">
              <a:spcBef>
                <a:spcPts val="0"/>
              </a:spcBef>
              <a:buNone/>
            </a:pPr>
            <a:r>
              <a:rPr lang="en-US" sz="2600" dirty="0">
                <a:latin typeface="Abadi" panose="020B0604020104020204" pitchFamily="34" charset="0"/>
              </a:rPr>
              <a:t>FDACS is the lead </a:t>
            </a:r>
            <a:r>
              <a:rPr lang="en-US" sz="2600" u="sng" dirty="0">
                <a:latin typeface="Abadi" panose="020B0604020104020204" pitchFamily="34" charset="0"/>
              </a:rPr>
              <a:t>state agency</a:t>
            </a:r>
            <a:r>
              <a:rPr lang="en-US" sz="2600" dirty="0">
                <a:latin typeface="Abadi" panose="020B0604020104020204" pitchFamily="34" charset="0"/>
              </a:rPr>
              <a:t> for ESF 17 in Florida pursuant to</a:t>
            </a:r>
          </a:p>
          <a:p>
            <a:pPr marL="0" indent="0" algn="ctr">
              <a:spcBef>
                <a:spcPts val="0"/>
              </a:spcBef>
              <a:buNone/>
            </a:pPr>
            <a:r>
              <a:rPr lang="en-US" sz="2600" dirty="0">
                <a:latin typeface="Abadi" panose="020B0604020104020204" pitchFamily="34" charset="0"/>
              </a:rPr>
              <a:t>Chapter 252, Florida Statutes, State Emergency Management Act.</a:t>
            </a:r>
          </a:p>
          <a:p>
            <a:pPr marL="0" indent="0" algn="ctr">
              <a:spcBef>
                <a:spcPts val="0"/>
              </a:spcBef>
              <a:buNone/>
            </a:pPr>
            <a:endParaRPr lang="en-US" sz="2600" dirty="0">
              <a:latin typeface="Abadi" panose="020B0604020104020204" pitchFamily="34" charset="0"/>
            </a:endParaRPr>
          </a:p>
          <a:p>
            <a:pPr marL="0" indent="0" algn="ctr">
              <a:spcBef>
                <a:spcPts val="0"/>
              </a:spcBef>
              <a:buNone/>
            </a:pPr>
            <a:r>
              <a:rPr lang="en-US" sz="2600" dirty="0">
                <a:latin typeface="Abadi" panose="020B0604020104020204" pitchFamily="34" charset="0"/>
              </a:rPr>
              <a:t>Local/Counties jurisdictions are also responsible for ESF 17.</a:t>
            </a:r>
          </a:p>
          <a:p>
            <a:pPr marL="0" indent="0">
              <a:spcBef>
                <a:spcPts val="0"/>
              </a:spcBef>
              <a:buNone/>
            </a:pPr>
            <a:endParaRPr lang="en-US" sz="2600" dirty="0">
              <a:latin typeface="Abadi" panose="020B0604020104020204" pitchFamily="34" charset="0"/>
            </a:endParaRPr>
          </a:p>
          <a:p>
            <a:pPr marL="457206" lvl="1" indent="0" algn="ctr">
              <a:spcBef>
                <a:spcPts val="0"/>
              </a:spcBef>
              <a:buNone/>
            </a:pPr>
            <a:r>
              <a:rPr lang="en-US" sz="2600" i="1" dirty="0">
                <a:latin typeface="Abadi" panose="020B0604020104020204" pitchFamily="34" charset="0"/>
              </a:rPr>
              <a:t>ESF 17 mission:</a:t>
            </a:r>
          </a:p>
          <a:p>
            <a:pPr marL="457206" lvl="1" indent="0" algn="ctr">
              <a:spcBef>
                <a:spcPts val="0"/>
              </a:spcBef>
              <a:buNone/>
            </a:pPr>
            <a:r>
              <a:rPr lang="en-US" sz="2600" i="1" dirty="0">
                <a:latin typeface="Abadi" panose="020B0604020104020204" pitchFamily="34" charset="0"/>
              </a:rPr>
              <a:t>Coordinate the state’s response for animals (livestock, companion animals, exotic, and wildlife), agricultural, food safety, and vector control issues during an emergency or disaster situation.</a:t>
            </a:r>
          </a:p>
          <a:p>
            <a:pPr marL="0" indent="0">
              <a:spcBef>
                <a:spcPts val="0"/>
              </a:spcBef>
              <a:buNone/>
            </a:pPr>
            <a:endParaRPr lang="en-US" sz="2600" dirty="0">
              <a:effectLst>
                <a:outerShdw blurRad="38100" dist="38100" dir="2700000" algn="tl">
                  <a:srgbClr val="000000">
                    <a:alpha val="43137"/>
                  </a:srgbClr>
                </a:outerShdw>
              </a:effectLst>
              <a:latin typeface="Abadi" panose="020B0604020104020204" pitchFamily="34" charset="0"/>
            </a:endParaRPr>
          </a:p>
          <a:p>
            <a:pPr marL="0" indent="0" algn="ctr">
              <a:spcBef>
                <a:spcPts val="0"/>
              </a:spcBef>
              <a:buNone/>
            </a:pPr>
            <a:r>
              <a:rPr lang="en-US" sz="2600" dirty="0">
                <a:solidFill>
                  <a:srgbClr val="00B0F0"/>
                </a:solidFill>
                <a:latin typeface="Abadi" panose="020B0604020104020204" pitchFamily="34" charset="0"/>
              </a:rPr>
              <a:t>ESF 17 is a broad mission area.</a:t>
            </a:r>
          </a:p>
        </p:txBody>
      </p:sp>
      <p:sp>
        <p:nvSpPr>
          <p:cNvPr id="3" name="Footer Placeholder 2">
            <a:extLst>
              <a:ext uri="{FF2B5EF4-FFF2-40B4-BE49-F238E27FC236}">
                <a16:creationId xmlns:a16="http://schemas.microsoft.com/office/drawing/2014/main" id="{2A8917B7-9237-6231-78AB-9A71A33D538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9868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text, indoor, person, ceiling&#10;&#10;Description automatically generated">
            <a:extLst>
              <a:ext uri="{FF2B5EF4-FFF2-40B4-BE49-F238E27FC236}">
                <a16:creationId xmlns:a16="http://schemas.microsoft.com/office/drawing/2014/main" id="{A693D657-E866-E833-2ED9-8E6614626E67}"/>
              </a:ext>
            </a:extLst>
          </p:cNvPr>
          <p:cNvPicPr>
            <a:picLocks noChangeAspect="1"/>
          </p:cNvPicPr>
          <p:nvPr/>
        </p:nvPicPr>
        <p:blipFill>
          <a:blip r:embed="rId3">
            <a:extLst>
              <a:ext uri="{28A0092B-C50C-407E-A947-70E740481C1C}">
                <a14:useLocalDpi xmlns:a14="http://schemas.microsoft.com/office/drawing/2010/main" val="0"/>
              </a:ext>
            </a:extLst>
          </a:blip>
          <a:srcRect r="3557" b="1"/>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D1A812-E5C9-4CA0-B311-BB4DBB27B44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2000" dirty="0">
                <a:solidFill>
                  <a:schemeClr val="tx1">
                    <a:lumMod val="85000"/>
                    <a:lumOff val="15000"/>
                  </a:schemeClr>
                </a:solidFill>
                <a:latin typeface="Abadi" panose="020B0604020104020204" pitchFamily="34" charset="0"/>
              </a:rPr>
              <a:t>State Emergency Operations Center (SEOC)</a:t>
            </a:r>
            <a:br>
              <a:rPr lang="en-US" sz="2000" dirty="0">
                <a:solidFill>
                  <a:schemeClr val="tx1">
                    <a:lumMod val="85000"/>
                    <a:lumOff val="15000"/>
                  </a:schemeClr>
                </a:solidFill>
                <a:latin typeface="Abadi" panose="020B0604020104020204" pitchFamily="34" charset="0"/>
              </a:rPr>
            </a:br>
            <a:r>
              <a:rPr lang="en-US" sz="2000" dirty="0">
                <a:solidFill>
                  <a:schemeClr val="tx1">
                    <a:lumMod val="85000"/>
                    <a:lumOff val="15000"/>
                  </a:schemeClr>
                </a:solidFill>
                <a:latin typeface="Abadi" panose="020B0604020104020204" pitchFamily="34" charset="0"/>
              </a:rPr>
              <a:t>Tallahassee</a:t>
            </a:r>
          </a:p>
        </p:txBody>
      </p:sp>
      <p:cxnSp>
        <p:nvCxnSpPr>
          <p:cNvPr id="17" name="Straight Connector 1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4C82AB99-B441-0EC3-A093-459F81EF55B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457200"/>
            <a:endParaRPr lang="en-US" sz="1200" kern="1200">
              <a:solidFill>
                <a:srgbClr val="FFFFFF"/>
              </a:solidFill>
              <a:latin typeface="+mn-lt"/>
              <a:ea typeface="+mn-ea"/>
              <a:cs typeface="+mn-cs"/>
            </a:endParaRPr>
          </a:p>
        </p:txBody>
      </p:sp>
      <p:sp>
        <p:nvSpPr>
          <p:cNvPr id="3" name="Slide Number Placeholder 2">
            <a:extLst>
              <a:ext uri="{FF2B5EF4-FFF2-40B4-BE49-F238E27FC236}">
                <a16:creationId xmlns:a16="http://schemas.microsoft.com/office/drawing/2014/main" id="{665A9371-A601-4B1F-B703-F44D020E74E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defTabSz="457200" fontAlgn="auto">
              <a:spcBef>
                <a:spcPts val="0"/>
              </a:spcBef>
              <a:spcAft>
                <a:spcPts val="600"/>
              </a:spcAft>
              <a:buClrTx/>
              <a:buSzTx/>
              <a:buFontTx/>
              <a:buNone/>
              <a:tabLst/>
              <a:defRPr/>
            </a:pPr>
            <a:fld id="{88D0AA49-A045-4623-935E-546639228491}" type="slidenum">
              <a:rPr kumimoji="0" lang="en-US" b="0" i="0" u="none" strike="noStrike" cap="none" spc="0" normalizeH="0" baseline="0" noProof="0">
                <a:ln>
                  <a:noFill/>
                </a:ln>
                <a:solidFill>
                  <a:srgbClr val="FFFFFF"/>
                </a:solidFill>
                <a:effectLst/>
                <a:uLnTx/>
                <a:uFillTx/>
              </a:rPr>
              <a:pPr marR="0" lvl="0" indent="0" defTabSz="457200" fontAlgn="auto">
                <a:spcBef>
                  <a:spcPts val="0"/>
                </a:spcBef>
                <a:spcAft>
                  <a:spcPts val="600"/>
                </a:spcAft>
                <a:buClrTx/>
                <a:buSzTx/>
                <a:buFontTx/>
                <a:buNone/>
                <a:tabLst/>
                <a:defRPr/>
              </a:pPr>
              <a:t>5</a:t>
            </a:fld>
            <a:endParaRPr kumimoji="0" lang="en-US" b="0" i="0" u="none" strike="noStrike"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40681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A716D7ED-1B5D-4C81-8CB5-09D950F71B69}"/>
              </a:ext>
            </a:extLst>
          </p:cNvPr>
          <p:cNvGraphicFramePr/>
          <p:nvPr/>
        </p:nvGraphicFramePr>
        <p:xfrm>
          <a:off x="793750" y="853440"/>
          <a:ext cx="10582910" cy="6278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Callout: Bent Line with No Border 11">
            <a:extLst>
              <a:ext uri="{FF2B5EF4-FFF2-40B4-BE49-F238E27FC236}">
                <a16:creationId xmlns:a16="http://schemas.microsoft.com/office/drawing/2014/main" id="{076B2B5F-62AF-4D75-A31D-9385B32161B7}"/>
              </a:ext>
            </a:extLst>
          </p:cNvPr>
          <p:cNvSpPr/>
          <p:nvPr/>
        </p:nvSpPr>
        <p:spPr>
          <a:xfrm>
            <a:off x="1897380" y="1181418"/>
            <a:ext cx="2095500" cy="1333500"/>
          </a:xfrm>
          <a:prstGeom prst="callout2">
            <a:avLst>
              <a:gd name="adj1" fmla="val 18750"/>
              <a:gd name="adj2" fmla="val -8333"/>
              <a:gd name="adj3" fmla="val 18750"/>
              <a:gd name="adj4" fmla="val -16667"/>
              <a:gd name="adj5" fmla="val 121404"/>
              <a:gd name="adj6" fmla="val -277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Abadi" panose="020B0604020104020204" pitchFamily="34" charset="0"/>
                <a:ea typeface="+mn-ea"/>
                <a:cs typeface="+mn-cs"/>
              </a:rPr>
              <a:t>Until the county’s resources are exhausted or beyond the capability/responsibility of the county</a:t>
            </a:r>
            <a:endParaRPr kumimoji="0" lang="en-US" sz="14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sp>
        <p:nvSpPr>
          <p:cNvPr id="27" name="Title 1">
            <a:extLst>
              <a:ext uri="{FF2B5EF4-FFF2-40B4-BE49-F238E27FC236}">
                <a16:creationId xmlns:a16="http://schemas.microsoft.com/office/drawing/2014/main" id="{57768563-45C8-49C6-9E44-5D6BD2F299E0}"/>
              </a:ext>
            </a:extLst>
          </p:cNvPr>
          <p:cNvSpPr txBox="1">
            <a:spLocks/>
          </p:cNvSpPr>
          <p:nvPr/>
        </p:nvSpPr>
        <p:spPr>
          <a:xfrm>
            <a:off x="793750" y="-1441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badi" panose="020B0604020104020204" pitchFamily="34" charset="0"/>
                <a:ea typeface="+mj-ea"/>
                <a:cs typeface="+mj-cs"/>
              </a:rPr>
              <a:t>Florida Mission Request Process</a:t>
            </a:r>
          </a:p>
        </p:txBody>
      </p:sp>
      <p:sp>
        <p:nvSpPr>
          <p:cNvPr id="30" name="Slide Number Placeholder 29">
            <a:extLst>
              <a:ext uri="{FF2B5EF4-FFF2-40B4-BE49-F238E27FC236}">
                <a16:creationId xmlns:a16="http://schemas.microsoft.com/office/drawing/2014/main" id="{FB9197DB-807C-4CB6-BFBC-1EFF30A5B4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4C53B-9358-49A8-838E-758E7AD93219}"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26FE6426-3798-DE8D-8811-F60142C19705}"/>
              </a:ext>
            </a:extLst>
          </p:cNvPr>
          <p:cNvSpPr>
            <a:spLocks noGrp="1"/>
          </p:cNvSpPr>
          <p:nvPr>
            <p:ph type="ftr" sz="quarter" idx="11"/>
          </p:nvPr>
        </p:nvSpPr>
        <p:spPr/>
        <p:txBody>
          <a:bodyPr/>
          <a:lstStyle/>
          <a:p>
            <a:endParaRPr lang="en-US" dirty="0"/>
          </a:p>
        </p:txBody>
      </p:sp>
      <p:sp>
        <p:nvSpPr>
          <p:cNvPr id="5" name="Callout: Bent Line with No Border 4">
            <a:extLst>
              <a:ext uri="{FF2B5EF4-FFF2-40B4-BE49-F238E27FC236}">
                <a16:creationId xmlns:a16="http://schemas.microsoft.com/office/drawing/2014/main" id="{ED7F99FA-413E-3A78-EC80-2608963D665F}"/>
              </a:ext>
            </a:extLst>
          </p:cNvPr>
          <p:cNvSpPr/>
          <p:nvPr/>
        </p:nvSpPr>
        <p:spPr>
          <a:xfrm>
            <a:off x="10249856" y="1108850"/>
            <a:ext cx="1588910" cy="1333500"/>
          </a:xfrm>
          <a:prstGeom prst="callout2">
            <a:avLst>
              <a:gd name="adj1" fmla="val 18750"/>
              <a:gd name="adj2" fmla="val -8333"/>
              <a:gd name="adj3" fmla="val 18750"/>
              <a:gd name="adj4" fmla="val -16667"/>
              <a:gd name="adj5" fmla="val 121404"/>
              <a:gd name="adj6" fmla="val -277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pic>
        <p:nvPicPr>
          <p:cNvPr id="3" name="Picture 2" descr="Logo&#10;&#10;Description automatically generated">
            <a:extLst>
              <a:ext uri="{FF2B5EF4-FFF2-40B4-BE49-F238E27FC236}">
                <a16:creationId xmlns:a16="http://schemas.microsoft.com/office/drawing/2014/main" id="{C5705011-46D5-9EF9-AAA4-2068198949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9856" y="981145"/>
            <a:ext cx="1588910" cy="1588910"/>
          </a:xfrm>
          <a:prstGeom prst="rect">
            <a:avLst/>
          </a:prstGeom>
        </p:spPr>
      </p:pic>
    </p:spTree>
    <p:extLst>
      <p:ext uri="{BB962C8B-B14F-4D97-AF65-F5344CB8AC3E}">
        <p14:creationId xmlns:p14="http://schemas.microsoft.com/office/powerpoint/2010/main" val="79790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7128F-A94C-481D-9CFF-7CCB82E79CEA}"/>
              </a:ext>
            </a:extLst>
          </p:cNvPr>
          <p:cNvSpPr>
            <a:spLocks noGrp="1"/>
          </p:cNvSpPr>
          <p:nvPr>
            <p:ph type="title"/>
          </p:nvPr>
        </p:nvSpPr>
        <p:spPr>
          <a:xfrm>
            <a:off x="838200" y="2675731"/>
            <a:ext cx="10515600" cy="1325563"/>
          </a:xfrm>
        </p:spPr>
        <p:txBody>
          <a:bodyPr>
            <a:normAutofit fontScale="90000"/>
          </a:bodyPr>
          <a:lstStyle/>
          <a:p>
            <a:pPr algn="ctr"/>
            <a:r>
              <a:rPr lang="en-US" sz="6600" b="1" i="1" dirty="0">
                <a:effectLst>
                  <a:glow rad="228600">
                    <a:schemeClr val="accent1">
                      <a:satMod val="175000"/>
                      <a:alpha val="40000"/>
                    </a:schemeClr>
                  </a:glow>
                </a:effectLst>
                <a:latin typeface="Abadi" panose="020B0604020104020204" pitchFamily="34" charset="0"/>
              </a:rPr>
              <a:t>SART</a:t>
            </a:r>
            <a:br>
              <a:rPr lang="en-US" sz="6600" b="1" i="1" dirty="0">
                <a:effectLst>
                  <a:glow rad="228600">
                    <a:schemeClr val="accent1">
                      <a:satMod val="175000"/>
                      <a:alpha val="40000"/>
                    </a:schemeClr>
                  </a:glow>
                </a:effectLst>
                <a:latin typeface="Abadi" panose="020B0604020104020204" pitchFamily="34" charset="0"/>
              </a:rPr>
            </a:br>
            <a:r>
              <a:rPr lang="en-US" sz="6600" b="1" i="1" dirty="0">
                <a:effectLst>
                  <a:glow rad="228600">
                    <a:schemeClr val="accent1">
                      <a:satMod val="175000"/>
                      <a:alpha val="40000"/>
                    </a:schemeClr>
                  </a:glow>
                </a:effectLst>
                <a:latin typeface="Abadi" panose="020B0604020104020204" pitchFamily="34" charset="0"/>
              </a:rPr>
              <a:t>Concept of Operations</a:t>
            </a:r>
          </a:p>
        </p:txBody>
      </p:sp>
      <p:sp>
        <p:nvSpPr>
          <p:cNvPr id="4" name="Slide Number Placeholder 3">
            <a:extLst>
              <a:ext uri="{FF2B5EF4-FFF2-40B4-BE49-F238E27FC236}">
                <a16:creationId xmlns:a16="http://schemas.microsoft.com/office/drawing/2014/main" id="{E258CA0C-E778-4F20-B82E-4FAE7ADDF300}"/>
              </a:ext>
            </a:extLst>
          </p:cNvPr>
          <p:cNvSpPr>
            <a:spLocks noGrp="1"/>
          </p:cNvSpPr>
          <p:nvPr>
            <p:ph type="sldNum" sz="quarter" idx="12"/>
          </p:nvPr>
        </p:nvSpPr>
        <p:spPr/>
        <p:txBody>
          <a:bodyPr/>
          <a:lstStyle/>
          <a:p>
            <a:fld id="{88D0AA49-A045-4623-935E-546639228491}" type="slidenum">
              <a:rPr lang="en-US" smtClean="0"/>
              <a:t>7</a:t>
            </a:fld>
            <a:endParaRPr lang="en-US" dirty="0"/>
          </a:p>
        </p:txBody>
      </p:sp>
      <p:sp>
        <p:nvSpPr>
          <p:cNvPr id="3" name="Footer Placeholder 2">
            <a:extLst>
              <a:ext uri="{FF2B5EF4-FFF2-40B4-BE49-F238E27FC236}">
                <a16:creationId xmlns:a16="http://schemas.microsoft.com/office/drawing/2014/main" id="{8003B52E-C3F9-3B5C-8AAE-9F2C48D768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8909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8" y="108892"/>
            <a:ext cx="10515600" cy="1325563"/>
          </a:xfrm>
        </p:spPr>
        <p:txBody>
          <a:bodyPr/>
          <a:lstStyle/>
          <a:p>
            <a:pPr algn="ctr"/>
            <a:r>
              <a:rPr lang="en-US" b="1" dirty="0">
                <a:latin typeface="Abadi" panose="020B0604020104020204" pitchFamily="34" charset="0"/>
              </a:rPr>
              <a:t>2004 – Creation of Florida SART</a:t>
            </a:r>
          </a:p>
        </p:txBody>
      </p:sp>
      <p:sp>
        <p:nvSpPr>
          <p:cNvPr id="4" name="Slide Number Placeholder 3">
            <a:extLst>
              <a:ext uri="{FF2B5EF4-FFF2-40B4-BE49-F238E27FC236}">
                <a16:creationId xmlns:a16="http://schemas.microsoft.com/office/drawing/2014/main" id="{99DF3880-4B52-411A-80F6-8EBBB5F3B5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4C53B-9358-49A8-838E-758E7AD93219}" type="slidenum">
              <a:rPr kumimoji="0" lang="en-US" sz="1200" b="0" i="0" u="none" strike="noStrike" kern="1200" cap="none" spc="0" normalizeH="0" baseline="0" noProof="0" smtClean="0">
                <a:ln>
                  <a:noFill/>
                </a:ln>
                <a:solidFill>
                  <a:prstClr val="white">
                    <a:tint val="75000"/>
                  </a:prstClr>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white">
                  <a:tint val="75000"/>
                </a:prstClr>
              </a:solidFill>
              <a:effectLst/>
              <a:uLnTx/>
              <a:uFillTx/>
              <a:latin typeface="Abadi" panose="020B0604020104020204" pitchFamily="34" charset="0"/>
              <a:ea typeface="+mn-ea"/>
              <a:cs typeface="+mn-cs"/>
            </a:endParaRPr>
          </a:p>
        </p:txBody>
      </p:sp>
      <p:sp>
        <p:nvSpPr>
          <p:cNvPr id="6" name="Content Placeholder 2">
            <a:extLst>
              <a:ext uri="{FF2B5EF4-FFF2-40B4-BE49-F238E27FC236}">
                <a16:creationId xmlns:a16="http://schemas.microsoft.com/office/drawing/2014/main" id="{DB919D53-C09E-4364-973B-FC355B7C74EE}"/>
              </a:ext>
            </a:extLst>
          </p:cNvPr>
          <p:cNvSpPr>
            <a:spLocks noGrp="1"/>
          </p:cNvSpPr>
          <p:nvPr>
            <p:ph idx="1"/>
          </p:nvPr>
        </p:nvSpPr>
        <p:spPr>
          <a:xfrm>
            <a:off x="838198" y="1690688"/>
            <a:ext cx="5753521" cy="4522579"/>
          </a:xfrm>
        </p:spPr>
        <p:txBody>
          <a:bodyPr>
            <a:noAutofit/>
          </a:bodyPr>
          <a:lstStyle/>
          <a:p>
            <a:pPr>
              <a:spcAft>
                <a:spcPts val="1200"/>
              </a:spcAft>
            </a:pPr>
            <a:r>
              <a:rPr lang="en-US" sz="2400" dirty="0">
                <a:latin typeface="Abadi" panose="020B0604020104020204" pitchFamily="34" charset="0"/>
              </a:rPr>
              <a:t>Est. 2004</a:t>
            </a:r>
          </a:p>
          <a:p>
            <a:pPr>
              <a:spcAft>
                <a:spcPts val="1200"/>
              </a:spcAft>
            </a:pPr>
            <a:r>
              <a:rPr lang="en-US" sz="2400" dirty="0">
                <a:latin typeface="Abadi" panose="020B0604020104020204" pitchFamily="34" charset="0"/>
              </a:rPr>
              <a:t>ESF 17 coordinates Mission Requests with SART.</a:t>
            </a:r>
          </a:p>
          <a:p>
            <a:pPr>
              <a:spcAft>
                <a:spcPts val="1200"/>
              </a:spcAft>
            </a:pPr>
            <a:r>
              <a:rPr lang="en-US" sz="2400" dirty="0">
                <a:latin typeface="Abadi" panose="020B0604020104020204" pitchFamily="34" charset="0"/>
              </a:rPr>
              <a:t>SART coordinates disaster response for animals and agriculture.</a:t>
            </a:r>
          </a:p>
          <a:p>
            <a:r>
              <a:rPr lang="en-US" sz="2400" dirty="0">
                <a:latin typeface="Abadi" panose="020B0604020104020204" pitchFamily="34" charset="0"/>
              </a:rPr>
              <a:t>SART Received Funding:</a:t>
            </a:r>
          </a:p>
          <a:p>
            <a:pPr lvl="1"/>
            <a:r>
              <a:rPr lang="en-US" sz="2000" dirty="0">
                <a:latin typeface="Abadi" panose="020B0604020104020204" pitchFamily="34" charset="0"/>
              </a:rPr>
              <a:t>Statewide Homeland Security Grant Program, U.S. Department of Homeland Security</a:t>
            </a:r>
          </a:p>
          <a:p>
            <a:pPr lvl="2"/>
            <a:r>
              <a:rPr lang="en-US" sz="1600" dirty="0">
                <a:latin typeface="Abadi" panose="020B0604020104020204" pitchFamily="34" charset="0"/>
              </a:rPr>
              <a:t>Response Equipment</a:t>
            </a:r>
          </a:p>
          <a:p>
            <a:pPr lvl="2"/>
            <a:r>
              <a:rPr lang="en-US" sz="1600" dirty="0">
                <a:latin typeface="Abadi" panose="020B0604020104020204" pitchFamily="34" charset="0"/>
              </a:rPr>
              <a:t>Training</a:t>
            </a:r>
          </a:p>
          <a:p>
            <a:pPr lvl="2"/>
            <a:r>
              <a:rPr lang="en-US" sz="1600" dirty="0">
                <a:latin typeface="Abadi" panose="020B0604020104020204" pitchFamily="34" charset="0"/>
              </a:rPr>
              <a:t>Planning</a:t>
            </a:r>
          </a:p>
          <a:p>
            <a:endParaRPr lang="en-US" sz="2400" dirty="0">
              <a:latin typeface="Abadi" panose="020B0604020104020204" pitchFamily="34" charset="0"/>
            </a:endParaRPr>
          </a:p>
        </p:txBody>
      </p:sp>
      <p:pic>
        <p:nvPicPr>
          <p:cNvPr id="7" name="Picture 6" descr="Logo&#10;&#10;Description automatically generated">
            <a:extLst>
              <a:ext uri="{FF2B5EF4-FFF2-40B4-BE49-F238E27FC236}">
                <a16:creationId xmlns:a16="http://schemas.microsoft.com/office/drawing/2014/main" id="{D33BBFA4-2948-47A6-9685-8CFE3DF0FF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693738"/>
            <a:ext cx="6164262" cy="6164262"/>
          </a:xfrm>
          <a:prstGeom prst="rect">
            <a:avLst/>
          </a:prstGeom>
        </p:spPr>
      </p:pic>
      <p:sp>
        <p:nvSpPr>
          <p:cNvPr id="3" name="Footer Placeholder 2">
            <a:extLst>
              <a:ext uri="{FF2B5EF4-FFF2-40B4-BE49-F238E27FC236}">
                <a16:creationId xmlns:a16="http://schemas.microsoft.com/office/drawing/2014/main" id="{10FA4D8A-3090-5344-1154-B0AA3C27273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9972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b="1" dirty="0">
                <a:latin typeface="Abadi" panose="020B0604020104020204" pitchFamily="34" charset="0"/>
              </a:rPr>
              <a:t>What is SART?</a:t>
            </a:r>
          </a:p>
        </p:txBody>
      </p:sp>
      <p:sp>
        <p:nvSpPr>
          <p:cNvPr id="5" name="Slide Number Placeholder 4">
            <a:extLst>
              <a:ext uri="{FF2B5EF4-FFF2-40B4-BE49-F238E27FC236}">
                <a16:creationId xmlns:a16="http://schemas.microsoft.com/office/drawing/2014/main" id="{6013EDE5-FFA2-46A6-B536-A679EE572A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4C53B-9358-49A8-838E-758E7AD93219}"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55FBBB18-D3D4-4CD0-BFBD-3161549DE454}"/>
              </a:ext>
            </a:extLst>
          </p:cNvPr>
          <p:cNvSpPr txBox="1">
            <a:spLocks/>
          </p:cNvSpPr>
          <p:nvPr/>
        </p:nvSpPr>
        <p:spPr>
          <a:xfrm>
            <a:off x="861060" y="1162844"/>
            <a:ext cx="10515600" cy="51935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B0F0"/>
                </a:solidFill>
                <a:effectLst/>
                <a:uLnTx/>
                <a:uFillTx/>
                <a:latin typeface="Abadi" panose="020B0604020104020204" pitchFamily="34" charset="0"/>
                <a:ea typeface="+mn-ea"/>
                <a:cs typeface="+mn-cs"/>
              </a:rPr>
              <a:t>SART is a “Multi-Agency Coordination (MAC) Group”</a:t>
            </a:r>
          </a:p>
          <a:p>
            <a:pPr marL="1828800" marR="0" lvl="0" indent="-182880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	</a:t>
            </a:r>
            <a:r>
              <a:rPr kumimoji="0" lang="en-US" sz="24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Policy guidance + Resource Prioritization = MAC Group</a:t>
            </a:r>
            <a:endParaRPr kumimoji="0" lang="en-US" sz="32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Consists of 25+ partner agencies (Federal, State and NGO).</a:t>
            </a: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Supports ESF 17 preparedness and response:</a:t>
            </a:r>
          </a:p>
          <a:p>
            <a:pPr marL="1828800" marR="0" lvl="1" indent="-228600" algn="l" defTabSz="9144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2400" b="0" i="1" u="none" strike="noStrike" kern="1200" cap="none" spc="0" normalizeH="0" baseline="0" noProof="0" dirty="0">
                <a:ln>
                  <a:noFill/>
                </a:ln>
                <a:solidFill>
                  <a:prstClr val="white"/>
                </a:solidFill>
                <a:effectLst/>
                <a:uLnTx/>
                <a:uFillTx/>
                <a:latin typeface="Abadi" panose="020B0604020104020204" pitchFamily="34" charset="0"/>
                <a:ea typeface="+mn-ea"/>
                <a:cs typeface="+mn-cs"/>
              </a:rPr>
              <a:t>Provides resources (personnel, volunteers, equipment, etc.).</a:t>
            </a:r>
          </a:p>
          <a:p>
            <a:pPr marL="1828800" marR="0" lvl="1" indent="-228600" algn="l" defTabSz="9144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2400" b="0" i="1" u="none" strike="noStrike" kern="1200" cap="none" spc="0" normalizeH="0" baseline="0" noProof="0" dirty="0">
                <a:ln>
                  <a:noFill/>
                </a:ln>
                <a:solidFill>
                  <a:prstClr val="white"/>
                </a:solidFill>
                <a:effectLst/>
                <a:uLnTx/>
                <a:uFillTx/>
                <a:latin typeface="Abadi" panose="020B0604020104020204" pitchFamily="34" charset="0"/>
                <a:ea typeface="+mn-ea"/>
                <a:cs typeface="+mn-cs"/>
              </a:rPr>
              <a:t>Provides technical assistance and subject matter experts.</a:t>
            </a:r>
          </a:p>
          <a:p>
            <a:pPr marL="1828800" marR="0" lvl="1" indent="-228600" algn="l" defTabSz="9144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2400" b="0" i="1" u="none" strike="noStrike" kern="1200" cap="none" spc="0" normalizeH="0" baseline="0" noProof="0" dirty="0">
                <a:ln>
                  <a:noFill/>
                </a:ln>
                <a:solidFill>
                  <a:prstClr val="white"/>
                </a:solidFill>
                <a:effectLst/>
                <a:uLnTx/>
                <a:uFillTx/>
                <a:latin typeface="Abadi" panose="020B0604020104020204" pitchFamily="34" charset="0"/>
                <a:ea typeface="+mn-ea"/>
                <a:cs typeface="+mn-cs"/>
              </a:rPr>
              <a:t>Coordinates information and communication flow.</a:t>
            </a:r>
          </a:p>
          <a:p>
            <a:pPr marL="1828800" marR="0" lvl="1" indent="-228600" algn="l" defTabSz="9144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2400" b="0" i="1" u="none" strike="noStrike" kern="1200" cap="none" spc="0" normalizeH="0" baseline="0" noProof="0" dirty="0">
                <a:ln>
                  <a:noFill/>
                </a:ln>
                <a:solidFill>
                  <a:prstClr val="white"/>
                </a:solidFill>
                <a:effectLst/>
                <a:uLnTx/>
                <a:uFillTx/>
                <a:latin typeface="Abadi" panose="020B0604020104020204" pitchFamily="34" charset="0"/>
                <a:ea typeface="+mn-ea"/>
                <a:cs typeface="+mn-cs"/>
              </a:rPr>
              <a:t>Prioritizes response actions.</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sp>
        <p:nvSpPr>
          <p:cNvPr id="3" name="Footer Placeholder 2">
            <a:extLst>
              <a:ext uri="{FF2B5EF4-FFF2-40B4-BE49-F238E27FC236}">
                <a16:creationId xmlns:a16="http://schemas.microsoft.com/office/drawing/2014/main" id="{A44BB102-0519-F6CE-B8C4-06ACFF64D7A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8174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1034</TotalTime>
  <Words>3116</Words>
  <Application>Microsoft Office PowerPoint</Application>
  <PresentationFormat>Widescreen</PresentationFormat>
  <Paragraphs>333</Paragraphs>
  <Slides>33</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Abadi</vt:lpstr>
      <vt:lpstr>Arial</vt:lpstr>
      <vt:lpstr>Calibri</vt:lpstr>
      <vt:lpstr>Calibri Light</vt:lpstr>
      <vt:lpstr>Merriweather Sans</vt:lpstr>
      <vt:lpstr>Wingdings</vt:lpstr>
      <vt:lpstr>1_Office Theme</vt:lpstr>
      <vt:lpstr>Florida SART Concept of Operations </vt:lpstr>
      <vt:lpstr>State ESF 17 Emergency Coordinators</vt:lpstr>
      <vt:lpstr>Florida Response Structure</vt:lpstr>
      <vt:lpstr>Emergency Support Function 17 (ESF 17)</vt:lpstr>
      <vt:lpstr>State Emergency Operations Center (SEOC) Tallahassee</vt:lpstr>
      <vt:lpstr>PowerPoint Presentation</vt:lpstr>
      <vt:lpstr>SART Concept of Operations</vt:lpstr>
      <vt:lpstr>2004 – Creation of Florida SART</vt:lpstr>
      <vt:lpstr>What is SART?</vt:lpstr>
      <vt:lpstr>SART Mission</vt:lpstr>
      <vt:lpstr>SART – 2018 Legislative Update</vt:lpstr>
      <vt:lpstr> Who is SART? </vt:lpstr>
      <vt:lpstr>SART Supports Counties</vt:lpstr>
      <vt:lpstr>ESF 17/SART Response - CONOPS</vt:lpstr>
      <vt:lpstr>Building Capacity  2004-Present</vt:lpstr>
      <vt:lpstr>Incident Command System (ICS) Training</vt:lpstr>
      <vt:lpstr>Type III, Incident Management Team (IMT)</vt:lpstr>
      <vt:lpstr>Animal Response Equipment</vt:lpstr>
      <vt:lpstr>Animal Response Equipment</vt:lpstr>
      <vt:lpstr>2005 Hurricanes &amp; 2006 PETS Act</vt:lpstr>
      <vt:lpstr>2020 Legislation FL Governor Signs CS/HB 705: Emergency Sheltering of Persons with Pets</vt:lpstr>
      <vt:lpstr>ESF 17 Annual County Meetings </vt:lpstr>
      <vt:lpstr>Developed Training: Small Animal Emergency Sheltering </vt:lpstr>
      <vt:lpstr>PowerPoint Presentation</vt:lpstr>
      <vt:lpstr>Developed Training: Animal Technical Rescue</vt:lpstr>
      <vt:lpstr>Veterinary Emergency Treatment Services (VETS) Team</vt:lpstr>
      <vt:lpstr>PowerPoint Presentation</vt:lpstr>
      <vt:lpstr>PowerPoint Presentation</vt:lpstr>
      <vt:lpstr>Full-Scale Exercises with County EM</vt:lpstr>
      <vt:lpstr>SART Planning Conferences</vt:lpstr>
      <vt:lpstr>SART Website</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Florida Emergency Support Function 17 and  Florida State Agricultural Response Team  Hurricane Ian Response</dc:title>
  <dc:creator>Tucker, Leianna</dc:creator>
  <cp:lastModifiedBy>Moorhead, Leianna</cp:lastModifiedBy>
  <cp:revision>12</cp:revision>
  <dcterms:created xsi:type="dcterms:W3CDTF">2022-12-16T19:29:04Z</dcterms:created>
  <dcterms:modified xsi:type="dcterms:W3CDTF">2025-05-28T20:37:11Z</dcterms:modified>
</cp:coreProperties>
</file>